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D5503-2FD1-44C4-8883-8A7FC41F67A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C45A4-870B-438D-94D5-28C02CA3B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8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divlqzpn4e6tumz/AACtEsXsYadEn9-YXreAeC0Fa/Grab%20Batch%20Pics%2010%20Chapter%202/iStock-1045381132.jpg?dl=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https://www.dropbox.com/sh/divlqzpn4e6tumz/AACtEsXsYadEn9-YXreAeC0Fa/Grab%20Batch%20Pics%2010%20Chapter%202/iStock-1045381132.jpg?dl=0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0E9D4-43F1-4368-A74C-EA22DCE761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11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0F9F-2139-442E-A2AD-F1FD2CF06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052F9-9024-4FF0-8B0D-73C67DF1D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AE4B-478B-4401-ACEB-A63E58BA5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ABDD9-0342-40D4-A10D-B3EC6C5E2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2E112-08A0-4DD8-BEAD-31B327D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BB636-0D67-4702-A20B-5B61CC46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5F1F4-00D5-45C3-A282-7C1F09AB7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5BDB1-C42C-4E99-ACAC-22E8B70CD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949A8-76C8-4A51-AB99-408F92E82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9AD4D-37E5-4EE4-AC6B-3D9A26C48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5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6AAE-9012-4749-A518-5D9B92E0B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9C2CE-72D8-47B3-9E38-85C2B6D85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534F4-B21A-4463-8AB9-D4676209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012D5-56EF-464E-A0F5-E8E52FF8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FD31E-BD89-4D18-A1D0-6C09DF5B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3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FA605-9A45-4CFC-971E-74D11493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4567A-2CBC-437A-912B-4FF57A28C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EF88D-DEE8-43A2-A2BE-0DE8177F4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37A9C-EDCE-4559-B84F-E8A13AB8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DB7AD-D206-424A-9286-D914B321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C8686-406B-455E-9A46-4EE97102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8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B9366-DB5B-4657-9D29-B86DFC6EB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570E6-0BA2-4A49-8F15-E1CE3DFB3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3AAA9-0836-4FDF-9A49-50373974A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CC496F-24F9-4730-9F6C-FB2F4EC387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A9A88-2265-408A-9556-C4A21C6CDC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2316D-9A38-4E8B-AAB5-95A38F73F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8B6262-37D1-4516-B38E-CD4021E1C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5903E-53EE-4CFF-A602-B6A5A69F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8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03F04-4DFB-41CE-AA87-505EC2FF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D060E4-CF1B-4F97-9EC9-84782C7E8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41BB34-52F8-4986-83DE-29A2E0EA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79414-8DD2-4733-B216-D48000595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5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E0C9D-871B-4941-93DA-A962367D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BF0FC-7A61-4421-8A37-7D551212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21AF5-896C-48A0-8A53-E0B96EB80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0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C95B-5D33-4F05-B6B1-DE4E7C93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62C9D-D1F1-465A-8B17-2977B498C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BEF10-3F22-48B8-B259-DC121BF9A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C6312-01F3-4968-8E31-F22356FD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40716-F6FB-48FD-9877-9FFEEE31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A9D3F-EAC3-4B4E-B2D2-3BEF21D3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14FB-966D-484B-98F0-3889A1B1B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B5B83-344C-4F22-ACD9-11DED8BB6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0B956-8E07-41DE-9952-520A3CE48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5E772-B2D3-4425-AE59-AA5B88F3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8E623-AC5B-4D63-BF57-6EB2989EB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F4FE2-4E12-4A78-A4DF-E479B2B77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8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A7369-F0C8-4837-8692-CC143BDA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D9760-DE64-4F86-9DF4-15A9C8E1A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6A6F9-0E87-4F95-A874-72C13981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E9839-C292-477F-AEB6-161A9804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6D769-B159-4D40-8594-12DED4D4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6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6288C6-209A-4EFB-BC2D-3A858B5F3B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0DCAF-C7D6-47BD-89E6-A5059EF34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46D00-CD82-4F4A-A620-22D1EF35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6A6AA-F973-44B3-A884-305EE4BF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1579E-3621-4D83-B2E2-3F16C0CF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69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83497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04753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3896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942821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61882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20883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3155565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6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544824-E32B-4D2F-A21D-CE847641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7F52D-805C-44F0-BD3D-19974FABA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EED22-51DD-430B-A2B3-DCF4B6309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060B9-7EDD-4713-AB4E-04FCA5CD82B4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4A28D-C610-4A57-B669-DEE58C7CC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EC79F-F2EF-4155-A23B-8FFDD4123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6FE46-B865-4E71-8024-ABA37585F4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0424089-E5FA-47B2-983C-81D9DAD8AC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1630C880-A00F-4371-9C9D-F08DE67EBB35}"/>
              </a:ext>
            </a:extLst>
          </p:cNvPr>
          <p:cNvSpPr>
            <a:spLocks/>
          </p:cNvSpPr>
          <p:nvPr userDrawn="1"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8026B8B8-1461-4443-B1DA-57D7C08D47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65CFA4D4-8A1A-45BA-AC16-631D10259B6D}"/>
              </a:ext>
            </a:extLst>
          </p:cNvPr>
          <p:cNvSpPr>
            <a:spLocks/>
          </p:cNvSpPr>
          <p:nvPr userDrawn="1"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C150FA9D-E157-4F65-B8E2-5263B4947DA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D276640B-6BB0-4BF5-AB10-4CA29763F1A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8D35F1BA-B875-439C-923E-F838552C455C}"/>
              </a:ext>
            </a:extLst>
          </p:cNvPr>
          <p:cNvSpPr>
            <a:spLocks/>
          </p:cNvSpPr>
          <p:nvPr userDrawn="1"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C1323214-D17A-4FFF-A22A-4DE3BF5DFD0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D0D09451-41DB-435F-9235-08E746BC2E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6" name="Freeform 14">
            <a:extLst>
              <a:ext uri="{FF2B5EF4-FFF2-40B4-BE49-F238E27FC236}">
                <a16:creationId xmlns:a16="http://schemas.microsoft.com/office/drawing/2014/main" id="{D93580CC-F37E-4AEB-8CC3-8631847FE162}"/>
              </a:ext>
            </a:extLst>
          </p:cNvPr>
          <p:cNvSpPr>
            <a:spLocks/>
          </p:cNvSpPr>
          <p:nvPr userDrawn="1"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4C4594DD-8747-4335-B61D-811AE983967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9917A762-4CCE-4903-B027-97C6C78BB9AB}"/>
              </a:ext>
            </a:extLst>
          </p:cNvPr>
          <p:cNvSpPr>
            <a:spLocks/>
          </p:cNvSpPr>
          <p:nvPr userDrawn="1"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2C137193-0E89-4835-89C6-411939882F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4" name="Freeform 18">
            <a:extLst>
              <a:ext uri="{FF2B5EF4-FFF2-40B4-BE49-F238E27FC236}">
                <a16:creationId xmlns:a16="http://schemas.microsoft.com/office/drawing/2014/main" id="{EA64EA55-5629-49AC-9851-BD466FD8268A}"/>
              </a:ext>
            </a:extLst>
          </p:cNvPr>
          <p:cNvSpPr>
            <a:spLocks/>
          </p:cNvSpPr>
          <p:nvPr userDrawn="1"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6" name="Freeform 19">
            <a:extLst>
              <a:ext uri="{FF2B5EF4-FFF2-40B4-BE49-F238E27FC236}">
                <a16:creationId xmlns:a16="http://schemas.microsoft.com/office/drawing/2014/main" id="{3F6E4BC0-6B13-40E7-A067-FE2FC39A1CDD}"/>
              </a:ext>
            </a:extLst>
          </p:cNvPr>
          <p:cNvSpPr>
            <a:spLocks/>
          </p:cNvSpPr>
          <p:nvPr userDrawn="1"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8" name="Freeform 20">
            <a:extLst>
              <a:ext uri="{FF2B5EF4-FFF2-40B4-BE49-F238E27FC236}">
                <a16:creationId xmlns:a16="http://schemas.microsoft.com/office/drawing/2014/main" id="{77378B96-B27F-47EF-A4F0-9DE9AD7701C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0" name="Freeform 21">
            <a:extLst>
              <a:ext uri="{FF2B5EF4-FFF2-40B4-BE49-F238E27FC236}">
                <a16:creationId xmlns:a16="http://schemas.microsoft.com/office/drawing/2014/main" id="{D90978D6-0189-4145-92B5-3F1D17B5D14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8C66F5A7-719E-4F8B-9C42-6DDC8D8CBB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4" name="Freeform 23">
            <a:extLst>
              <a:ext uri="{FF2B5EF4-FFF2-40B4-BE49-F238E27FC236}">
                <a16:creationId xmlns:a16="http://schemas.microsoft.com/office/drawing/2014/main" id="{BEA8BA5C-715B-44F1-B618-83F8A5129061}"/>
              </a:ext>
            </a:extLst>
          </p:cNvPr>
          <p:cNvSpPr>
            <a:spLocks/>
          </p:cNvSpPr>
          <p:nvPr userDrawn="1"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6" name="Freeform 24">
            <a:extLst>
              <a:ext uri="{FF2B5EF4-FFF2-40B4-BE49-F238E27FC236}">
                <a16:creationId xmlns:a16="http://schemas.microsoft.com/office/drawing/2014/main" id="{22EE7F11-D412-479F-83FF-F04978DAF7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8" name="Freeform 25">
            <a:extLst>
              <a:ext uri="{FF2B5EF4-FFF2-40B4-BE49-F238E27FC236}">
                <a16:creationId xmlns:a16="http://schemas.microsoft.com/office/drawing/2014/main" id="{CD1CB0A8-911E-4671-86A2-1D3291839440}"/>
              </a:ext>
            </a:extLst>
          </p:cNvPr>
          <p:cNvSpPr>
            <a:spLocks/>
          </p:cNvSpPr>
          <p:nvPr userDrawn="1"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F35DA5BD-3C21-496F-A1C0-ADEAFC3D61EB}"/>
              </a:ext>
            </a:extLst>
          </p:cNvPr>
          <p:cNvSpPr>
            <a:spLocks/>
          </p:cNvSpPr>
          <p:nvPr userDrawn="1"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27">
            <a:extLst>
              <a:ext uri="{FF2B5EF4-FFF2-40B4-BE49-F238E27FC236}">
                <a16:creationId xmlns:a16="http://schemas.microsoft.com/office/drawing/2014/main" id="{7DD37102-DF81-4D0C-BEE9-CF69A27FB4A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28">
            <a:extLst>
              <a:ext uri="{FF2B5EF4-FFF2-40B4-BE49-F238E27FC236}">
                <a16:creationId xmlns:a16="http://schemas.microsoft.com/office/drawing/2014/main" id="{4D219DB4-F684-4352-8837-CD14E4D246D5}"/>
              </a:ext>
            </a:extLst>
          </p:cNvPr>
          <p:cNvSpPr>
            <a:spLocks/>
          </p:cNvSpPr>
          <p:nvPr userDrawn="1"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Freeform 29">
            <a:extLst>
              <a:ext uri="{FF2B5EF4-FFF2-40B4-BE49-F238E27FC236}">
                <a16:creationId xmlns:a16="http://schemas.microsoft.com/office/drawing/2014/main" id="{D9E00528-9B4B-4E30-B385-249DA5010B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30">
            <a:extLst>
              <a:ext uri="{FF2B5EF4-FFF2-40B4-BE49-F238E27FC236}">
                <a16:creationId xmlns:a16="http://schemas.microsoft.com/office/drawing/2014/main" id="{8463CC05-AFC2-4B76-BC3D-0B9D62F95BC0}"/>
              </a:ext>
            </a:extLst>
          </p:cNvPr>
          <p:cNvSpPr>
            <a:spLocks/>
          </p:cNvSpPr>
          <p:nvPr userDrawn="1"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31">
            <a:extLst>
              <a:ext uri="{FF2B5EF4-FFF2-40B4-BE49-F238E27FC236}">
                <a16:creationId xmlns:a16="http://schemas.microsoft.com/office/drawing/2014/main" id="{BE2FDFAA-C188-4FBC-8A33-562EB4B053AF}"/>
              </a:ext>
            </a:extLst>
          </p:cNvPr>
          <p:cNvSpPr>
            <a:spLocks/>
          </p:cNvSpPr>
          <p:nvPr userDrawn="1"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32">
            <a:extLst>
              <a:ext uri="{FF2B5EF4-FFF2-40B4-BE49-F238E27FC236}">
                <a16:creationId xmlns:a16="http://schemas.microsoft.com/office/drawing/2014/main" id="{C8C550AB-75A5-4A0C-8B2D-E4002E78F5B9}"/>
              </a:ext>
            </a:extLst>
          </p:cNvPr>
          <p:cNvSpPr>
            <a:spLocks/>
          </p:cNvSpPr>
          <p:nvPr userDrawn="1"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33">
            <a:extLst>
              <a:ext uri="{FF2B5EF4-FFF2-40B4-BE49-F238E27FC236}">
                <a16:creationId xmlns:a16="http://schemas.microsoft.com/office/drawing/2014/main" id="{79F8392C-1EED-4943-B13E-8B2B28D4494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34">
            <a:extLst>
              <a:ext uri="{FF2B5EF4-FFF2-40B4-BE49-F238E27FC236}">
                <a16:creationId xmlns:a16="http://schemas.microsoft.com/office/drawing/2014/main" id="{66F92C33-3D15-450E-B9B7-46A18016CEE2}"/>
              </a:ext>
            </a:extLst>
          </p:cNvPr>
          <p:cNvSpPr>
            <a:spLocks/>
          </p:cNvSpPr>
          <p:nvPr userDrawn="1"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35">
            <a:extLst>
              <a:ext uri="{FF2B5EF4-FFF2-40B4-BE49-F238E27FC236}">
                <a16:creationId xmlns:a16="http://schemas.microsoft.com/office/drawing/2014/main" id="{FD76AE0A-C229-422F-8474-8CDA9594C4E7}"/>
              </a:ext>
            </a:extLst>
          </p:cNvPr>
          <p:cNvSpPr>
            <a:spLocks/>
          </p:cNvSpPr>
          <p:nvPr userDrawn="1"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36">
            <a:extLst>
              <a:ext uri="{FF2B5EF4-FFF2-40B4-BE49-F238E27FC236}">
                <a16:creationId xmlns:a16="http://schemas.microsoft.com/office/drawing/2014/main" id="{E27693A5-B701-4DF5-8EA7-850AFC5831F1}"/>
              </a:ext>
            </a:extLst>
          </p:cNvPr>
          <p:cNvSpPr>
            <a:spLocks/>
          </p:cNvSpPr>
          <p:nvPr userDrawn="1"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37">
            <a:extLst>
              <a:ext uri="{FF2B5EF4-FFF2-40B4-BE49-F238E27FC236}">
                <a16:creationId xmlns:a16="http://schemas.microsoft.com/office/drawing/2014/main" id="{43C891BC-0BEF-4CB7-AA33-F253B47DF0E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Rectangle 38">
            <a:extLst>
              <a:ext uri="{FF2B5EF4-FFF2-40B4-BE49-F238E27FC236}">
                <a16:creationId xmlns:a16="http://schemas.microsoft.com/office/drawing/2014/main" id="{88738B5F-8ED3-4D03-8B4A-06C2429D19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8303819F-151D-4514-94B9-AA70EFFE90F6}"/>
              </a:ext>
            </a:extLst>
          </p:cNvPr>
          <p:cNvSpPr>
            <a:spLocks/>
          </p:cNvSpPr>
          <p:nvPr userDrawn="1"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40">
            <a:extLst>
              <a:ext uri="{FF2B5EF4-FFF2-40B4-BE49-F238E27FC236}">
                <a16:creationId xmlns:a16="http://schemas.microsoft.com/office/drawing/2014/main" id="{F0D7BE76-EE6B-4139-807A-6F6F1FD389BD}"/>
              </a:ext>
            </a:extLst>
          </p:cNvPr>
          <p:cNvSpPr>
            <a:spLocks/>
          </p:cNvSpPr>
          <p:nvPr userDrawn="1"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</p:spTree>
    <p:extLst>
      <p:ext uri="{BB962C8B-B14F-4D97-AF65-F5344CB8AC3E}">
        <p14:creationId xmlns:p14="http://schemas.microsoft.com/office/powerpoint/2010/main" val="304885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ancialeducatorscouncil.org/financial-literacy-curriculu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811D6B7-824D-4782-8045-87A0EDAF184A}"/>
              </a:ext>
            </a:extLst>
          </p:cNvPr>
          <p:cNvSpPr txBox="1">
            <a:spLocks/>
          </p:cNvSpPr>
          <p:nvPr/>
        </p:nvSpPr>
        <p:spPr>
          <a:xfrm>
            <a:off x="474029" y="1275396"/>
            <a:ext cx="11119281" cy="176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solidFill>
                  <a:srgbClr val="5FB10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E3CB7-7607-4D49-A00B-52FC792FE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028" y="1409915"/>
            <a:ext cx="11119281" cy="3123985"/>
          </a:xfrm>
        </p:spPr>
        <p:txBody>
          <a:bodyPr>
            <a:normAutofit/>
          </a:bodyPr>
          <a:lstStyle/>
          <a:p>
            <a:r>
              <a:rPr lang="en-US" sz="4700" dirty="0">
                <a:latin typeface="PT Sans" panose="020B0503020203020204" pitchFamily="34" charset="0"/>
                <a:ea typeface="PT Sans" panose="020B0503020203020204" pitchFamily="34" charset="0"/>
              </a:rPr>
              <a:t>Personal Finance Presentation PowerPoint</a:t>
            </a:r>
          </a:p>
          <a:p>
            <a:endParaRPr lang="en-US" sz="3600" dirty="0">
              <a:latin typeface="PT Sans" panose="020B0503020203020204" pitchFamily="34" charset="0"/>
              <a:ea typeface="PT Sans" panose="020B0503020203020204" pitchFamily="34" charset="0"/>
            </a:endParaRPr>
          </a:p>
          <a:p>
            <a:r>
              <a:rPr lang="en-US" sz="2800" dirty="0">
                <a:latin typeface="PT Sans" panose="020B0503020203020204" pitchFamily="34" charset="0"/>
                <a:ea typeface="PT Sans" panose="020B0503020203020204" pitchFamily="34" charset="0"/>
              </a:rPr>
              <a:t>PowerPoint Presentation Sample</a:t>
            </a:r>
          </a:p>
          <a:p>
            <a:endParaRPr lang="en-US" dirty="0">
              <a:latin typeface="PT Sans" panose="020B0503020203020204" pitchFamily="34" charset="0"/>
              <a:ea typeface="PT Sans" panose="020B0503020203020204" pitchFamily="34" charset="0"/>
            </a:endParaRPr>
          </a:p>
          <a:p>
            <a:endParaRPr lang="en-US" dirty="0">
              <a:latin typeface="PT Sans" panose="020B0503020203020204" pitchFamily="34" charset="0"/>
              <a:ea typeface="PT Sans" panose="020B0503020203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8EA6AAA-2E5F-4C68-BF76-EDCFF222F602}"/>
              </a:ext>
            </a:extLst>
          </p:cNvPr>
          <p:cNvSpPr txBox="1">
            <a:spLocks/>
          </p:cNvSpPr>
          <p:nvPr/>
        </p:nvSpPr>
        <p:spPr>
          <a:xfrm>
            <a:off x="1792761" y="6087126"/>
            <a:ext cx="10273791" cy="492125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5FB10F"/>
                </a:solidFill>
              </a:rPr>
              <a:t>*This is a sample of the NFEC’s Personal Finance Presentation PowerPoints.  You can access the full presentation at </a:t>
            </a:r>
            <a:r>
              <a:rPr lang="en-US" sz="1400" dirty="0">
                <a:solidFill>
                  <a:srgbClr val="5FB10F"/>
                </a:solidFill>
                <a:hlinkClick r:id="rId3"/>
              </a:rPr>
              <a:t>https://www.financialeducatorscouncil.org/financial-literacy-curriculum/</a:t>
            </a:r>
            <a:endParaRPr lang="en-US" sz="1400" dirty="0">
              <a:solidFill>
                <a:srgbClr val="5FB1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1"/>
            <a:ext cx="10787459" cy="2766223"/>
          </a:xfrm>
        </p:spPr>
        <p:txBody>
          <a:bodyPr>
            <a:normAutofit/>
          </a:bodyPr>
          <a:lstStyle/>
          <a:p>
            <a:r>
              <a:rPr lang="en-US" sz="4700" dirty="0"/>
              <a:t>Loans &amp; Debt, Types Of Debt</a:t>
            </a:r>
          </a:p>
          <a:p>
            <a:endParaRPr lang="en-US" sz="4700" dirty="0"/>
          </a:p>
          <a:p>
            <a:r>
              <a:rPr lang="en-US" sz="2800" dirty="0"/>
              <a:t>Personal Finance Presentation PowerPoint</a:t>
            </a:r>
          </a:p>
        </p:txBody>
      </p:sp>
    </p:spTree>
    <p:extLst>
      <p:ext uri="{BB962C8B-B14F-4D97-AF65-F5344CB8AC3E}">
        <p14:creationId xmlns:p14="http://schemas.microsoft.com/office/powerpoint/2010/main" val="15122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Good Debt Vs. Bad Debt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Types of Debt - </a:t>
            </a:r>
            <a:r>
              <a:rPr lang="en-US" sz="1600" dirty="0"/>
              <a:t>Personal Finance Presentation PowerPoint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FCAC8-264B-47D6-83B0-EB607DC20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164" y="1096564"/>
            <a:ext cx="7389672" cy="463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7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Good Debt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Loans used to purchase items that appreciate in value</a:t>
            </a:r>
          </a:p>
          <a:p>
            <a:r>
              <a:rPr lang="en-US" dirty="0"/>
              <a:t>Loans used to create revenue streams</a:t>
            </a:r>
          </a:p>
          <a:p>
            <a:r>
              <a:rPr lang="en-US" dirty="0"/>
              <a:t>Loans used to buy assets</a:t>
            </a:r>
          </a:p>
          <a:p>
            <a:r>
              <a:rPr lang="en-US" dirty="0"/>
              <a:t>Typical examples:</a:t>
            </a:r>
          </a:p>
          <a:p>
            <a:pPr lvl="1"/>
            <a:r>
              <a:rPr lang="en-US" dirty="0"/>
              <a:t>Home mortgages</a:t>
            </a:r>
          </a:p>
          <a:p>
            <a:pPr lvl="1"/>
            <a:r>
              <a:rPr lang="en-US" dirty="0"/>
              <a:t>Investment loans for high ROI</a:t>
            </a:r>
          </a:p>
          <a:p>
            <a:pPr lvl="1"/>
            <a:r>
              <a:rPr lang="en-US" dirty="0"/>
              <a:t>Business loans</a:t>
            </a:r>
          </a:p>
          <a:p>
            <a:pPr lvl="1"/>
            <a:r>
              <a:rPr lang="en-US" dirty="0"/>
              <a:t>Educational loans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Types of Debt - </a:t>
            </a:r>
            <a:r>
              <a:rPr lang="en-US" sz="1600" dirty="0"/>
              <a:t>Personal Finance Presentation PowerPoint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0" r="89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997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0" r="707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Bad Debt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Loans used to purchase items that depreciate in value</a:t>
            </a:r>
          </a:p>
          <a:p>
            <a:r>
              <a:rPr lang="en-US" dirty="0"/>
              <a:t>Loans used to purchase items that don’t improve one’s financial situation</a:t>
            </a:r>
          </a:p>
          <a:p>
            <a:r>
              <a:rPr lang="en-US" dirty="0"/>
              <a:t>Typical examples:</a:t>
            </a:r>
          </a:p>
          <a:p>
            <a:pPr lvl="1"/>
            <a:r>
              <a:rPr lang="en-US" dirty="0"/>
              <a:t>Credit cards</a:t>
            </a:r>
          </a:p>
          <a:p>
            <a:pPr lvl="1"/>
            <a:r>
              <a:rPr lang="en-US" dirty="0"/>
              <a:t>Personal loans</a:t>
            </a:r>
          </a:p>
          <a:p>
            <a:pPr lvl="1"/>
            <a:r>
              <a:rPr lang="en-US" dirty="0"/>
              <a:t>Payday loans</a:t>
            </a:r>
          </a:p>
          <a:p>
            <a:pPr lvl="1"/>
            <a:r>
              <a:rPr lang="en-US" dirty="0"/>
              <a:t>Car loans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Types of Debt - </a:t>
            </a:r>
            <a:r>
              <a:rPr lang="en-US" sz="1600" dirty="0"/>
              <a:t>Personal Finance Presentation PowerPoint</a:t>
            </a:r>
          </a:p>
        </p:txBody>
      </p:sp>
    </p:spTree>
    <p:extLst>
      <p:ext uri="{BB962C8B-B14F-4D97-AF65-F5344CB8AC3E}">
        <p14:creationId xmlns:p14="http://schemas.microsoft.com/office/powerpoint/2010/main" val="4239485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Grey Areas: Good Debt Can Become Bad Debt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Mortgage on a property that loses value</a:t>
            </a:r>
          </a:p>
          <a:p>
            <a:r>
              <a:rPr lang="en-US" dirty="0"/>
              <a:t>Student loan when you drop out of school</a:t>
            </a:r>
          </a:p>
          <a:p>
            <a:r>
              <a:rPr lang="en-US" dirty="0"/>
              <a:t>Student loan when your earning potential is not what you expected</a:t>
            </a:r>
          </a:p>
          <a:p>
            <a:r>
              <a:rPr lang="en-US" dirty="0"/>
              <a:t>Investment loans for a stock that tanks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" t="6337" r="19798" b="1733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Types of Debt - </a:t>
            </a:r>
            <a:r>
              <a:rPr lang="en-US" sz="1600" dirty="0"/>
              <a:t>Personal Finance Presentation PowerPoint</a:t>
            </a:r>
          </a:p>
        </p:txBody>
      </p:sp>
    </p:spTree>
    <p:extLst>
      <p:ext uri="{BB962C8B-B14F-4D97-AF65-F5344CB8AC3E}">
        <p14:creationId xmlns:p14="http://schemas.microsoft.com/office/powerpoint/2010/main" val="3560636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Types of Debt - </a:t>
            </a:r>
            <a:r>
              <a:rPr lang="en-US" sz="1600" dirty="0"/>
              <a:t>Personal Finance Presentation PowerPoint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Grey Areas: Bad Debt Can Become Good Debt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7597590" cy="4514317"/>
          </a:xfrm>
        </p:spPr>
        <p:txBody>
          <a:bodyPr/>
          <a:lstStyle/>
          <a:p>
            <a:r>
              <a:rPr lang="en-US" dirty="0"/>
              <a:t>Using a credit card to buy clothes that help you land a great job</a:t>
            </a:r>
          </a:p>
          <a:p>
            <a:r>
              <a:rPr lang="en-US" dirty="0"/>
              <a:t>Using a credit card to buy something that appreciates in value</a:t>
            </a:r>
          </a:p>
          <a:p>
            <a:r>
              <a:rPr lang="en-US" dirty="0"/>
              <a:t>When you pay your credit card balance in full every month</a:t>
            </a:r>
          </a:p>
          <a:p>
            <a:r>
              <a:rPr lang="en-US" dirty="0"/>
              <a:t>When you get a car loan for the minimum vehicle you need to earn income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60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0602975" cy="3006854"/>
          </a:xfrm>
        </p:spPr>
        <p:txBody>
          <a:bodyPr>
            <a:normAutofit/>
          </a:bodyPr>
          <a:lstStyle/>
          <a:p>
            <a:r>
              <a:rPr lang="en-US" sz="4700" dirty="0"/>
              <a:t>Loans &amp; Debt, Loan Fundamentals</a:t>
            </a:r>
          </a:p>
          <a:p>
            <a:endParaRPr lang="en-US" sz="4700" dirty="0"/>
          </a:p>
          <a:p>
            <a:r>
              <a:rPr lang="en-US" sz="2800" dirty="0"/>
              <a:t>Personal Finance Presentation PowerPoint</a:t>
            </a:r>
          </a:p>
        </p:txBody>
      </p:sp>
    </p:spTree>
    <p:extLst>
      <p:ext uri="{BB962C8B-B14F-4D97-AF65-F5344CB8AC3E}">
        <p14:creationId xmlns:p14="http://schemas.microsoft.com/office/powerpoint/2010/main" val="30615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Components Of A Loan Payment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</a:t>
            </a:r>
            <a:r>
              <a:rPr lang="en-US" sz="1600" dirty="0"/>
              <a:t>Loan Fundamentals </a:t>
            </a:r>
            <a:r>
              <a:rPr lang="en-US" dirty="0"/>
              <a:t>- </a:t>
            </a:r>
            <a:r>
              <a:rPr lang="en-US" sz="1600" dirty="0"/>
              <a:t>Personal Finance Presentation PowerPoint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4D369D-FEFD-48AC-A790-D6AFE425C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41" y="1231381"/>
            <a:ext cx="10434918" cy="422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59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</a:t>
            </a:r>
            <a:r>
              <a:rPr lang="en-US" sz="1600" dirty="0"/>
              <a:t>Loan Fundamentals </a:t>
            </a:r>
            <a:r>
              <a:rPr lang="en-US" dirty="0"/>
              <a:t>- </a:t>
            </a:r>
            <a:r>
              <a:rPr lang="en-US" sz="1600" dirty="0"/>
              <a:t>Personal Finance Presentation PowerPoint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Fundamentals Of A Loan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9563102" cy="4514317"/>
          </a:xfrm>
        </p:spPr>
        <p:txBody>
          <a:bodyPr/>
          <a:lstStyle/>
          <a:p>
            <a:r>
              <a:rPr lang="en-US" dirty="0"/>
              <a:t>Principal balance </a:t>
            </a:r>
          </a:p>
          <a:p>
            <a:pPr lvl="1"/>
            <a:r>
              <a:rPr lang="en-US" dirty="0"/>
              <a:t>The total amount you owe</a:t>
            </a:r>
          </a:p>
          <a:p>
            <a:r>
              <a:rPr lang="en-US" dirty="0"/>
              <a:t>Interest </a:t>
            </a:r>
          </a:p>
          <a:p>
            <a:pPr lvl="1"/>
            <a:r>
              <a:rPr lang="en-US" dirty="0"/>
              <a:t>Amount the lender charges you to borrow the money</a:t>
            </a:r>
          </a:p>
          <a:p>
            <a:r>
              <a:rPr lang="en-US" dirty="0"/>
              <a:t>Interest rate </a:t>
            </a:r>
          </a:p>
          <a:p>
            <a:pPr lvl="1"/>
            <a:r>
              <a:rPr lang="en-US" dirty="0"/>
              <a:t>Percentage at which interest is calculated</a:t>
            </a:r>
          </a:p>
          <a:p>
            <a:pPr lvl="2"/>
            <a:r>
              <a:rPr lang="en-US" dirty="0"/>
              <a:t>Determined by the level of risk the lender thinks you pose</a:t>
            </a:r>
          </a:p>
          <a:p>
            <a:r>
              <a:rPr lang="en-US" dirty="0"/>
              <a:t>Payment interval </a:t>
            </a:r>
          </a:p>
          <a:p>
            <a:pPr lvl="1"/>
            <a:r>
              <a:rPr lang="en-US" dirty="0"/>
              <a:t>How often you must make payments</a:t>
            </a:r>
          </a:p>
          <a:p>
            <a:r>
              <a:rPr lang="en-US" dirty="0"/>
              <a:t>Term </a:t>
            </a:r>
          </a:p>
          <a:p>
            <a:pPr lvl="1"/>
            <a:r>
              <a:rPr lang="en-US" dirty="0"/>
              <a:t>Amount of time you have to repay the loan</a:t>
            </a:r>
          </a:p>
        </p:txBody>
      </p:sp>
    </p:spTree>
    <p:extLst>
      <p:ext uri="{BB962C8B-B14F-4D97-AF65-F5344CB8AC3E}">
        <p14:creationId xmlns:p14="http://schemas.microsoft.com/office/powerpoint/2010/main" val="4052407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Simple Example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</a:t>
            </a:r>
            <a:r>
              <a:rPr lang="en-US" sz="1600" dirty="0"/>
              <a:t>Loan Fundamentals </a:t>
            </a:r>
            <a:r>
              <a:rPr lang="en-US" dirty="0"/>
              <a:t>- </a:t>
            </a:r>
            <a:r>
              <a:rPr lang="en-US" sz="1600" dirty="0"/>
              <a:t>Personal Finance Presentation PowerPoint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4974CA-5376-43AE-8E57-C3A9E9E33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65" y="866302"/>
            <a:ext cx="8588671" cy="47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Compounding Interest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Essentially, “interest paid on interest”</a:t>
            </a:r>
          </a:p>
          <a:p>
            <a:r>
              <a:rPr lang="en-US" dirty="0"/>
              <a:t>When a debt compounds, any unpaid interest is added to the principal</a:t>
            </a:r>
          </a:p>
          <a:p>
            <a:r>
              <a:rPr lang="en-US" dirty="0"/>
              <a:t>Then you pay interest not only on the principal, but on the unpaid interest too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723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Compounding Interest Example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</a:t>
            </a:r>
            <a:r>
              <a:rPr lang="en-US" sz="1600" dirty="0"/>
              <a:t>Loan Fundamentals </a:t>
            </a:r>
            <a:r>
              <a:rPr lang="en-US" dirty="0"/>
              <a:t>- </a:t>
            </a:r>
            <a:r>
              <a:rPr lang="en-US" sz="1600" dirty="0"/>
              <a:t>Personal Finance Presentation PowerPoint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5EA483-09D8-40DF-9B43-A49CBC1F3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73"/>
          <a:stretch/>
        </p:blipFill>
        <p:spPr>
          <a:xfrm>
            <a:off x="6641057" y="1629962"/>
            <a:ext cx="5019944" cy="32862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EA483-09D8-40DF-9B43-A49CBC1F3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16"/>
          <a:stretch/>
        </p:blipFill>
        <p:spPr>
          <a:xfrm>
            <a:off x="531000" y="1629962"/>
            <a:ext cx="5397910" cy="32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4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Amortization Introduction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r="761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Every payment contains a principal payment and an interest payment</a:t>
            </a:r>
          </a:p>
          <a:p>
            <a:r>
              <a:rPr lang="en-US" dirty="0"/>
              <a:t>The proportion that goes to interest is higher early in the loan term</a:t>
            </a:r>
          </a:p>
          <a:p>
            <a:r>
              <a:rPr lang="en-US" dirty="0"/>
              <a:t>That procedure is called amortization</a:t>
            </a:r>
          </a:p>
          <a:p>
            <a:r>
              <a:rPr lang="en-US" dirty="0"/>
              <a:t>So making extra payments above your fixed payment reduces the principal faster early in the loan term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Loans &amp; Debt, </a:t>
            </a:r>
            <a:r>
              <a:rPr lang="en-US" sz="1600" dirty="0"/>
              <a:t>Loan Fundamentals </a:t>
            </a:r>
            <a:r>
              <a:rPr lang="en-US" dirty="0"/>
              <a:t>- </a:t>
            </a:r>
            <a:r>
              <a:rPr lang="en-US" sz="1600" dirty="0"/>
              <a:t>Personal Finance Presentation PowerPoint</a:t>
            </a:r>
          </a:p>
        </p:txBody>
      </p:sp>
    </p:spTree>
    <p:extLst>
      <p:ext uri="{BB962C8B-B14F-4D97-AF65-F5344CB8AC3E}">
        <p14:creationId xmlns:p14="http://schemas.microsoft.com/office/powerpoint/2010/main" val="3757677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536</Words>
  <Application>Microsoft Office PowerPoint</Application>
  <PresentationFormat>Widescreen</PresentationFormat>
  <Paragraphs>74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Compounding Interest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 Shorb</dc:creator>
  <cp:lastModifiedBy>Vince Shorb</cp:lastModifiedBy>
  <cp:revision>8</cp:revision>
  <dcterms:created xsi:type="dcterms:W3CDTF">2020-10-12T17:18:33Z</dcterms:created>
  <dcterms:modified xsi:type="dcterms:W3CDTF">2020-10-12T21:20:41Z</dcterms:modified>
</cp:coreProperties>
</file>