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B1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5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107F3-FE1C-4E10-B319-50C4D83B3985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9A0A8-F3CE-46AB-8469-12647B1B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3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h/divlqzpn4e6tumz/AADx0mM9kK20y5D9m8J4IIf-a/Grab%20Batch%20Pics%2010%20Chapter%202/iStock-494146669.jpg?dl=0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https://www.dropbox.com/sh/divlqzpn4e6tumz/AADx0mM9kK20y5D9m8J4IIf-a/Grab%20Batch%20Pics%2010%20Chapter%202/iStock-494146669.jpg?dl=0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517F7-AA35-4830-8AAB-91B040578D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47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B7D73-3A76-42AD-A431-4440D22566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566EA5-D694-4C42-98AB-B972B12B5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63B6A-A8D4-4F2D-A98B-AE1FCF4F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A2621-7B0B-45EB-AF2E-8C18CA3EB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05843-DA4D-4CEB-BDC5-33F2CF2B9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63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4BC05-0995-4B84-89C7-855A2DD07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3253A-25A4-4528-A7E9-83074DB7B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B7165-5F28-45A9-9A95-8765540A4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DC19E-AE1F-4661-9996-1A09A475B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2F57C-4332-43BE-850D-33D6DEEE2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99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9885D-B027-41B5-8E89-B11830859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D1730-7E24-4894-998C-1A23758B6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E019D-5282-447F-960A-1D21CCCCA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AB05B-8B3C-4D1A-A542-98AE5C52C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0CF87-AA32-498A-9324-438A1A85F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98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5B0F7-4078-481C-9106-24D67E26E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88F1-83DF-4AE4-9D51-3D118B3E90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66E93-EFCC-41E5-859A-BDF78BF00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332B5B-7FD6-46D8-A9F3-CBE806EEF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3F704-C576-4897-A582-E43B119D3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6C69D-DD7F-41BB-9903-F476F1B43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7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3B6C1-D748-4FA6-A2F1-C04321FD3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46218-4C80-4CD8-9483-B1627F902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06D91-9410-4834-8BBA-AAD98EEDA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344653-36F5-495D-82A9-2100114AF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157901-C4EF-497D-A8C4-BABA527D1B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D2EB25-12E0-43EF-82DD-75D2C99C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6517B1-673C-45B4-AACC-7A13B7F82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67F919-6ADD-4938-BB0C-E791BF77E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29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C75C6-619E-438F-9520-8B8B717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15AEF3-C537-47FF-9F67-8A08CE7B9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02A23B-FBCC-430D-B223-350CE2800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0AC703-200F-41AA-B805-B09AEE7D7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00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CF0EE0-F6A6-4E2A-A23F-B78A53A15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006C34-4CC1-4292-BE6E-EB77A42BA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4B105-9509-4E31-963D-D523A1493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8D5C0-79CC-45C9-96A9-23F6A1D64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337B5-7C05-4624-BBA9-C22973AE0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62CF7-B378-42BF-ACB2-AB4E3B4F02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B62DA-46C0-4570-AB0C-CB952F896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795DCE-1599-4786-BE3F-D5BC50E60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43801-9288-400C-AC34-6C0C3E3AB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76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DAA66-6D85-4390-8739-5568C926A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9C7121-C489-415F-8B68-A4DDDBD620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2DAAD-D371-4726-9536-B8F9A0879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B7C08-C2F3-4445-8076-BA26FA292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11328-B241-4F25-9628-C6466CBD9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75EE8E-8FE8-4B4B-BEEA-B2A554E98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02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A4CA8-288C-4C29-9948-F216F8C52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0C1BC6-4965-4E1F-913D-CC21480DE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D6CC1-63E1-41E7-8B40-0D845A48C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B9795-EA65-4B52-912E-EF1437A81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604F-521A-4142-80E4-D42679D1F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4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62095C-70A4-46E7-B880-B4CB5308B2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957F83-E291-43E3-B7A5-CE80A1DE3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BCA1C-7FAD-48EF-B529-AA4F0FCA4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92909-648E-48D0-8408-DAE637A90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9E240-BFAA-4861-BE57-698FB44E0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34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62948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5000" b="1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119898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39311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9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8393115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563713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5582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11255832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369837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95793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1150161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4" name="Text Placeholder 5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1570565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2203198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5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2623602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3247824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57"/>
          <p:cNvSpPr>
            <a:spLocks noGrp="1"/>
          </p:cNvSpPr>
          <p:nvPr>
            <p:ph type="body" sz="quarter" idx="26" hasCustomPrompt="1"/>
          </p:nvPr>
        </p:nvSpPr>
        <p:spPr>
          <a:xfrm>
            <a:off x="457197" y="3668228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457197" y="4300861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3" name="Text Placeholder 57"/>
          <p:cNvSpPr>
            <a:spLocks noGrp="1"/>
          </p:cNvSpPr>
          <p:nvPr>
            <p:ph type="body" sz="quarter" idx="28" hasCustomPrompt="1"/>
          </p:nvPr>
        </p:nvSpPr>
        <p:spPr>
          <a:xfrm>
            <a:off x="457197" y="4721265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655472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554277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7505179" y="1509209"/>
            <a:ext cx="4367399" cy="3549235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6866373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686508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86764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4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21"/>
          </p:nvPr>
        </p:nvSpPr>
        <p:spPr>
          <a:xfrm>
            <a:off x="6995107" y="1486776"/>
            <a:ext cx="4977258" cy="3830661"/>
          </a:xfrm>
          <a:custGeom>
            <a:avLst/>
            <a:gdLst>
              <a:gd name="connsiteX0" fmla="*/ 2967237 w 5110163"/>
              <a:gd name="connsiteY0" fmla="*/ 2173287 h 3932949"/>
              <a:gd name="connsiteX1" fmla="*/ 3112621 w 5110163"/>
              <a:gd name="connsiteY1" fmla="*/ 2398521 h 3932949"/>
              <a:gd name="connsiteX2" fmla="*/ 3768725 w 5110163"/>
              <a:gd name="connsiteY2" fmla="*/ 2399522 h 3932949"/>
              <a:gd name="connsiteX3" fmla="*/ 4326739 w 5110163"/>
              <a:gd name="connsiteY3" fmla="*/ 2400523 h 3932949"/>
              <a:gd name="connsiteX4" fmla="*/ 4454106 w 5110163"/>
              <a:gd name="connsiteY4" fmla="*/ 2597977 h 3932949"/>
              <a:gd name="connsiteX5" fmla="*/ 4746626 w 5110163"/>
              <a:gd name="connsiteY5" fmla="*/ 3051698 h 3932949"/>
              <a:gd name="connsiteX6" fmla="*/ 4452355 w 5110163"/>
              <a:gd name="connsiteY6" fmla="*/ 3504668 h 3932949"/>
              <a:gd name="connsiteX7" fmla="*/ 4173886 w 5110163"/>
              <a:gd name="connsiteY7" fmla="*/ 3932949 h 3932949"/>
              <a:gd name="connsiteX8" fmla="*/ 2969376 w 5110163"/>
              <a:gd name="connsiteY8" fmla="*/ 3932949 h 3932949"/>
              <a:gd name="connsiteX9" fmla="*/ 2691483 w 5110163"/>
              <a:gd name="connsiteY9" fmla="*/ 3501915 h 3932949"/>
              <a:gd name="connsiteX10" fmla="*/ 2398713 w 5110163"/>
              <a:gd name="connsiteY10" fmla="*/ 3048194 h 3932949"/>
              <a:gd name="connsiteX11" fmla="*/ 2693234 w 5110163"/>
              <a:gd name="connsiteY11" fmla="*/ 2595225 h 3932949"/>
              <a:gd name="connsiteX12" fmla="*/ 3143811 w 5110163"/>
              <a:gd name="connsiteY12" fmla="*/ 309562 h 3932949"/>
              <a:gd name="connsiteX13" fmla="*/ 3799845 w 5110163"/>
              <a:gd name="connsiteY13" fmla="*/ 310563 h 3932949"/>
              <a:gd name="connsiteX14" fmla="*/ 4455880 w 5110163"/>
              <a:gd name="connsiteY14" fmla="*/ 311564 h 3932949"/>
              <a:gd name="connsiteX15" fmla="*/ 4782896 w 5110163"/>
              <a:gd name="connsiteY15" fmla="*/ 818707 h 3932949"/>
              <a:gd name="connsiteX16" fmla="*/ 5110163 w 5110163"/>
              <a:gd name="connsiteY16" fmla="*/ 1325851 h 3932949"/>
              <a:gd name="connsiteX17" fmla="*/ 4781145 w 5110163"/>
              <a:gd name="connsiteY17" fmla="*/ 1831994 h 3932949"/>
              <a:gd name="connsiteX18" fmla="*/ 4452127 w 5110163"/>
              <a:gd name="connsiteY18" fmla="*/ 2338387 h 3932949"/>
              <a:gd name="connsiteX19" fmla="*/ 3796092 w 5110163"/>
              <a:gd name="connsiteY19" fmla="*/ 2337136 h 3932949"/>
              <a:gd name="connsiteX20" fmla="*/ 3140058 w 5110163"/>
              <a:gd name="connsiteY20" fmla="*/ 2336135 h 3932949"/>
              <a:gd name="connsiteX21" fmla="*/ 2813041 w 5110163"/>
              <a:gd name="connsiteY21" fmla="*/ 1828992 h 3932949"/>
              <a:gd name="connsiteX22" fmla="*/ 2486025 w 5110163"/>
              <a:gd name="connsiteY22" fmla="*/ 1321848 h 3932949"/>
              <a:gd name="connsiteX23" fmla="*/ 2815043 w 5110163"/>
              <a:gd name="connsiteY23" fmla="*/ 815705 h 3932949"/>
              <a:gd name="connsiteX24" fmla="*/ 859107 w 5110163"/>
              <a:gd name="connsiteY24" fmla="*/ 0 h 3932949"/>
              <a:gd name="connsiteX25" fmla="*/ 1715462 w 5110163"/>
              <a:gd name="connsiteY25" fmla="*/ 1251 h 3932949"/>
              <a:gd name="connsiteX26" fmla="*/ 2571816 w 5110163"/>
              <a:gd name="connsiteY26" fmla="*/ 2752 h 3932949"/>
              <a:gd name="connsiteX27" fmla="*/ 2916660 w 5110163"/>
              <a:gd name="connsiteY27" fmla="*/ 536946 h 3932949"/>
              <a:gd name="connsiteX28" fmla="*/ 2839583 w 5110163"/>
              <a:gd name="connsiteY28" fmla="*/ 655295 h 3932949"/>
              <a:gd name="connsiteX29" fmla="*/ 2410155 w 5110163"/>
              <a:gd name="connsiteY29" fmla="*/ 1316094 h 3932949"/>
              <a:gd name="connsiteX30" fmla="*/ 2837081 w 5110163"/>
              <a:gd name="connsiteY30" fmla="*/ 1978144 h 3932949"/>
              <a:gd name="connsiteX31" fmla="*/ 2919413 w 5110163"/>
              <a:gd name="connsiteY31" fmla="*/ 2105750 h 3932949"/>
              <a:gd name="connsiteX32" fmla="*/ 2566811 w 5110163"/>
              <a:gd name="connsiteY32" fmla="*/ 2647950 h 3932949"/>
              <a:gd name="connsiteX33" fmla="*/ 1710206 w 5110163"/>
              <a:gd name="connsiteY33" fmla="*/ 2646699 h 3932949"/>
              <a:gd name="connsiteX34" fmla="*/ 853852 w 5110163"/>
              <a:gd name="connsiteY34" fmla="*/ 2645448 h 3932949"/>
              <a:gd name="connsiteX35" fmla="*/ 426926 w 5110163"/>
              <a:gd name="connsiteY35" fmla="*/ 1983398 h 3932949"/>
              <a:gd name="connsiteX36" fmla="*/ 0 w 5110163"/>
              <a:gd name="connsiteY36" fmla="*/ 1321348 h 3932949"/>
              <a:gd name="connsiteX37" fmla="*/ 429429 w 5110163"/>
              <a:gd name="connsiteY37" fmla="*/ 660799 h 393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10163" h="3932949">
                <a:moveTo>
                  <a:pt x="2967237" y="2173287"/>
                </a:moveTo>
                <a:lnTo>
                  <a:pt x="3112621" y="2398521"/>
                </a:lnTo>
                <a:lnTo>
                  <a:pt x="3768725" y="2399522"/>
                </a:lnTo>
                <a:lnTo>
                  <a:pt x="4326739" y="2400523"/>
                </a:lnTo>
                <a:lnTo>
                  <a:pt x="4454106" y="2597977"/>
                </a:lnTo>
                <a:lnTo>
                  <a:pt x="4746626" y="3051698"/>
                </a:lnTo>
                <a:lnTo>
                  <a:pt x="4452355" y="3504668"/>
                </a:lnTo>
                <a:lnTo>
                  <a:pt x="4173886" y="3932949"/>
                </a:lnTo>
                <a:lnTo>
                  <a:pt x="2969376" y="3932949"/>
                </a:lnTo>
                <a:lnTo>
                  <a:pt x="2691483" y="3501915"/>
                </a:lnTo>
                <a:lnTo>
                  <a:pt x="2398713" y="3048194"/>
                </a:lnTo>
                <a:lnTo>
                  <a:pt x="2693234" y="2595225"/>
                </a:lnTo>
                <a:close/>
                <a:moveTo>
                  <a:pt x="3143811" y="309562"/>
                </a:moveTo>
                <a:lnTo>
                  <a:pt x="3799845" y="310563"/>
                </a:lnTo>
                <a:lnTo>
                  <a:pt x="4455880" y="311564"/>
                </a:lnTo>
                <a:lnTo>
                  <a:pt x="4782896" y="818707"/>
                </a:lnTo>
                <a:lnTo>
                  <a:pt x="5110163" y="1325851"/>
                </a:lnTo>
                <a:lnTo>
                  <a:pt x="4781145" y="1831994"/>
                </a:lnTo>
                <a:lnTo>
                  <a:pt x="4452127" y="2338387"/>
                </a:lnTo>
                <a:lnTo>
                  <a:pt x="3796092" y="2337136"/>
                </a:lnTo>
                <a:lnTo>
                  <a:pt x="3140058" y="2336135"/>
                </a:lnTo>
                <a:lnTo>
                  <a:pt x="2813041" y="1828992"/>
                </a:lnTo>
                <a:lnTo>
                  <a:pt x="2486025" y="1321848"/>
                </a:lnTo>
                <a:lnTo>
                  <a:pt x="2815043" y="815705"/>
                </a:lnTo>
                <a:close/>
                <a:moveTo>
                  <a:pt x="859107" y="0"/>
                </a:moveTo>
                <a:lnTo>
                  <a:pt x="1715462" y="1251"/>
                </a:lnTo>
                <a:lnTo>
                  <a:pt x="2571816" y="2752"/>
                </a:lnTo>
                <a:lnTo>
                  <a:pt x="2916660" y="536946"/>
                </a:lnTo>
                <a:lnTo>
                  <a:pt x="2839583" y="655295"/>
                </a:lnTo>
                <a:lnTo>
                  <a:pt x="2410155" y="1316094"/>
                </a:lnTo>
                <a:lnTo>
                  <a:pt x="2837081" y="1978144"/>
                </a:lnTo>
                <a:lnTo>
                  <a:pt x="2919413" y="2105750"/>
                </a:lnTo>
                <a:lnTo>
                  <a:pt x="2566811" y="2647950"/>
                </a:lnTo>
                <a:lnTo>
                  <a:pt x="1710206" y="2646699"/>
                </a:lnTo>
                <a:lnTo>
                  <a:pt x="853852" y="2645448"/>
                </a:lnTo>
                <a:lnTo>
                  <a:pt x="426926" y="1983398"/>
                </a:lnTo>
                <a:lnTo>
                  <a:pt x="0" y="1321348"/>
                </a:lnTo>
                <a:lnTo>
                  <a:pt x="429429" y="6607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399523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icture Placeholder 59"/>
          <p:cNvSpPr>
            <a:spLocks noGrp="1"/>
          </p:cNvSpPr>
          <p:nvPr>
            <p:ph type="pic" sz="quarter" idx="19"/>
          </p:nvPr>
        </p:nvSpPr>
        <p:spPr>
          <a:xfrm>
            <a:off x="7090223" y="1662606"/>
            <a:ext cx="4620882" cy="3589035"/>
          </a:xfrm>
          <a:custGeom>
            <a:avLst/>
            <a:gdLst>
              <a:gd name="connsiteX0" fmla="*/ 2398256 w 4071937"/>
              <a:gd name="connsiteY0" fmla="*/ 1775341 h 3162670"/>
              <a:gd name="connsiteX1" fmla="*/ 3538969 w 4071937"/>
              <a:gd name="connsiteY1" fmla="*/ 2408579 h 3162670"/>
              <a:gd name="connsiteX2" fmla="*/ 3050896 w 4071937"/>
              <a:gd name="connsiteY2" fmla="*/ 3162670 h 3162670"/>
              <a:gd name="connsiteX3" fmla="*/ 2032864 w 4071937"/>
              <a:gd name="connsiteY3" fmla="*/ 3161015 h 3162670"/>
              <a:gd name="connsiteX4" fmla="*/ 1014997 w 4071937"/>
              <a:gd name="connsiteY4" fmla="*/ 3159525 h 3162670"/>
              <a:gd name="connsiteX5" fmla="*/ 809702 w 4071937"/>
              <a:gd name="connsiteY5" fmla="*/ 2839677 h 3162670"/>
              <a:gd name="connsiteX6" fmla="*/ 1097281 w 4071937"/>
              <a:gd name="connsiteY6" fmla="*/ 2643829 h 3162670"/>
              <a:gd name="connsiteX7" fmla="*/ 540320 w 4071937"/>
              <a:gd name="connsiteY7" fmla="*/ 743081 h 3162670"/>
              <a:gd name="connsiteX8" fmla="*/ 2328808 w 4071937"/>
              <a:gd name="connsiteY8" fmla="*/ 1736407 h 3162670"/>
              <a:gd name="connsiteX9" fmla="*/ 769923 w 4071937"/>
              <a:gd name="connsiteY9" fmla="*/ 2777586 h 3162670"/>
              <a:gd name="connsiteX10" fmla="*/ 507378 w 4071937"/>
              <a:gd name="connsiteY10" fmla="*/ 2368764 h 3162670"/>
              <a:gd name="connsiteX11" fmla="*/ 0 w 4071937"/>
              <a:gd name="connsiteY11" fmla="*/ 1578276 h 3162670"/>
              <a:gd name="connsiteX12" fmla="*/ 510523 w 4071937"/>
              <a:gd name="connsiteY12" fmla="*/ 789278 h 3162670"/>
              <a:gd name="connsiteX13" fmla="*/ 580884 w 4071937"/>
              <a:gd name="connsiteY13" fmla="*/ 680278 h 3162670"/>
              <a:gd name="connsiteX14" fmla="*/ 580893 w 4071937"/>
              <a:gd name="connsiteY14" fmla="*/ 680283 h 3162670"/>
              <a:gd name="connsiteX15" fmla="*/ 566645 w 4071937"/>
              <a:gd name="connsiteY15" fmla="*/ 702308 h 3162670"/>
              <a:gd name="connsiteX16" fmla="*/ 3092580 w 4071937"/>
              <a:gd name="connsiteY16" fmla="*/ 58294 h 3162670"/>
              <a:gd name="connsiteX17" fmla="*/ 3564414 w 4071937"/>
              <a:gd name="connsiteY17" fmla="*/ 793662 h 3162670"/>
              <a:gd name="connsiteX18" fmla="*/ 4071937 w 4071937"/>
              <a:gd name="connsiteY18" fmla="*/ 1584562 h 3162670"/>
              <a:gd name="connsiteX19" fmla="*/ 3579643 w 4071937"/>
              <a:gd name="connsiteY19" fmla="*/ 2345647 h 3162670"/>
              <a:gd name="connsiteX20" fmla="*/ 1458342 w 4071937"/>
              <a:gd name="connsiteY20" fmla="*/ 1167165 h 3162670"/>
              <a:gd name="connsiteX21" fmla="*/ 3057212 w 4071937"/>
              <a:gd name="connsiteY21" fmla="*/ 3171 h 3162670"/>
              <a:gd name="connsiteX22" fmla="*/ 3092646 w 4071937"/>
              <a:gd name="connsiteY22" fmla="*/ 58250 h 3162670"/>
              <a:gd name="connsiteX23" fmla="*/ 3092580 w 4071937"/>
              <a:gd name="connsiteY23" fmla="*/ 58294 h 3162670"/>
              <a:gd name="connsiteX24" fmla="*/ 1020987 w 4071937"/>
              <a:gd name="connsiteY24" fmla="*/ 0 h 3162670"/>
              <a:gd name="connsiteX25" fmla="*/ 2039117 w 4071937"/>
              <a:gd name="connsiteY25" fmla="*/ 1656 h 3162670"/>
              <a:gd name="connsiteX26" fmla="*/ 3057197 w 4071937"/>
              <a:gd name="connsiteY26" fmla="*/ 3147 h 3162670"/>
              <a:gd name="connsiteX27" fmla="*/ 3057247 w 4071937"/>
              <a:gd name="connsiteY27" fmla="*/ 3147 h 3162670"/>
              <a:gd name="connsiteX28" fmla="*/ 3057212 w 4071937"/>
              <a:gd name="connsiteY28" fmla="*/ 3171 h 3162670"/>
              <a:gd name="connsiteX29" fmla="*/ 1387408 w 4071937"/>
              <a:gd name="connsiteY29" fmla="*/ 1128165 h 3162670"/>
              <a:gd name="connsiteX30" fmla="*/ 580893 w 4071937"/>
              <a:gd name="connsiteY30" fmla="*/ 680283 h 316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71937" h="3162670">
                <a:moveTo>
                  <a:pt x="2398256" y="1775341"/>
                </a:moveTo>
                <a:lnTo>
                  <a:pt x="3538969" y="2408579"/>
                </a:lnTo>
                <a:lnTo>
                  <a:pt x="3050896" y="3162670"/>
                </a:lnTo>
                <a:lnTo>
                  <a:pt x="2032864" y="3161015"/>
                </a:lnTo>
                <a:lnTo>
                  <a:pt x="1014997" y="3159525"/>
                </a:lnTo>
                <a:lnTo>
                  <a:pt x="809702" y="2839677"/>
                </a:lnTo>
                <a:lnTo>
                  <a:pt x="1097281" y="2643829"/>
                </a:lnTo>
                <a:close/>
                <a:moveTo>
                  <a:pt x="540320" y="743081"/>
                </a:moveTo>
                <a:lnTo>
                  <a:pt x="2328808" y="1736407"/>
                </a:lnTo>
                <a:lnTo>
                  <a:pt x="769923" y="2777586"/>
                </a:lnTo>
                <a:lnTo>
                  <a:pt x="507378" y="2368764"/>
                </a:lnTo>
                <a:lnTo>
                  <a:pt x="0" y="1578276"/>
                </a:lnTo>
                <a:lnTo>
                  <a:pt x="510523" y="789278"/>
                </a:lnTo>
                <a:close/>
                <a:moveTo>
                  <a:pt x="580884" y="680278"/>
                </a:moveTo>
                <a:lnTo>
                  <a:pt x="580893" y="680283"/>
                </a:lnTo>
                <a:lnTo>
                  <a:pt x="566645" y="702308"/>
                </a:lnTo>
                <a:close/>
                <a:moveTo>
                  <a:pt x="3092580" y="58294"/>
                </a:moveTo>
                <a:lnTo>
                  <a:pt x="3564414" y="793662"/>
                </a:lnTo>
                <a:lnTo>
                  <a:pt x="4071937" y="1584562"/>
                </a:lnTo>
                <a:lnTo>
                  <a:pt x="3579643" y="2345647"/>
                </a:lnTo>
                <a:lnTo>
                  <a:pt x="1458342" y="1167165"/>
                </a:lnTo>
                <a:close/>
                <a:moveTo>
                  <a:pt x="3057212" y="3171"/>
                </a:moveTo>
                <a:lnTo>
                  <a:pt x="3092646" y="58250"/>
                </a:lnTo>
                <a:lnTo>
                  <a:pt x="3092580" y="58294"/>
                </a:lnTo>
                <a:close/>
                <a:moveTo>
                  <a:pt x="1020987" y="0"/>
                </a:moveTo>
                <a:lnTo>
                  <a:pt x="2039117" y="1656"/>
                </a:lnTo>
                <a:lnTo>
                  <a:pt x="3057197" y="3147"/>
                </a:lnTo>
                <a:lnTo>
                  <a:pt x="3057247" y="3147"/>
                </a:lnTo>
                <a:lnTo>
                  <a:pt x="3057212" y="3171"/>
                </a:lnTo>
                <a:lnTo>
                  <a:pt x="1387408" y="1128165"/>
                </a:lnTo>
                <a:lnTo>
                  <a:pt x="580893" y="680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53905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1984230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Slide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81000 w 12192000"/>
              <a:gd name="connsiteY0" fmla="*/ 400050 h 6858000"/>
              <a:gd name="connsiteX1" fmla="*/ 381000 w 12192000"/>
              <a:gd name="connsiteY1" fmla="*/ 6525079 h 6858000"/>
              <a:gd name="connsiteX2" fmla="*/ 4667250 w 12192000"/>
              <a:gd name="connsiteY2" fmla="*/ 6525079 h 6858000"/>
              <a:gd name="connsiteX3" fmla="*/ 4667250 w 12192000"/>
              <a:gd name="connsiteY3" fmla="*/ 400050 h 6858000"/>
              <a:gd name="connsiteX4" fmla="*/ 0 w 12192000"/>
              <a:gd name="connsiteY4" fmla="*/ 0 h 6858000"/>
              <a:gd name="connsiteX5" fmla="*/ 481586 w 12192000"/>
              <a:gd name="connsiteY5" fmla="*/ 0 h 6858000"/>
              <a:gd name="connsiteX6" fmla="*/ 481586 w 12192000"/>
              <a:gd name="connsiteY6" fmla="*/ 84842 h 6858000"/>
              <a:gd name="connsiteX7" fmla="*/ 11710415 w 12192000"/>
              <a:gd name="connsiteY7" fmla="*/ 84842 h 6858000"/>
              <a:gd name="connsiteX8" fmla="*/ 11710415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381000" y="400050"/>
                </a:moveTo>
                <a:lnTo>
                  <a:pt x="381000" y="6525079"/>
                </a:lnTo>
                <a:lnTo>
                  <a:pt x="4667250" y="6525079"/>
                </a:lnTo>
                <a:lnTo>
                  <a:pt x="4667250" y="400050"/>
                </a:lnTo>
                <a:close/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Holder 2"/>
          <p:cNvSpPr>
            <a:spLocks noGrp="1"/>
          </p:cNvSpPr>
          <p:nvPr>
            <p:ph type="title"/>
          </p:nvPr>
        </p:nvSpPr>
        <p:spPr>
          <a:xfrm>
            <a:off x="815109" y="781050"/>
            <a:ext cx="3528291" cy="68986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400" b="1" i="0">
                <a:solidFill>
                  <a:srgbClr val="5FB10F"/>
                </a:solidFill>
                <a:latin typeface="PT Sans"/>
                <a:cs typeface="PT San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1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806231" y="1618304"/>
            <a:ext cx="3528291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  <a:lvl2pPr marL="742950" indent="-285750">
              <a:buFont typeface="PT Sans" panose="020B0503020203020204" pitchFamily="34" charset="0"/>
              <a:buChar char="›"/>
              <a:defRPr/>
            </a:lvl2pPr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Click to text</a:t>
            </a:r>
          </a:p>
          <a:p>
            <a:pPr lvl="1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043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34691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410438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2498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11224985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8575737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7640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6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037378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B32818-5EE0-43F0-9B75-F444B53D9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48A1EA-0D88-4F5E-A303-77FA6A58F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86F4B-C307-43D8-8707-4D732D9265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B35A0-EBAA-49B3-9D8D-77EB18EA5E7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73E81-3C01-4E55-936E-34CCB95030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9732D-8280-4144-AD47-722F8BF3C0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8722D-51B4-4501-A428-5F965FCEB50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C43A06-755B-4AD7-BD9E-B545D06A0EA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9247" y="6013269"/>
            <a:ext cx="931489" cy="152680"/>
          </a:xfrm>
          <a:prstGeom prst="rect">
            <a:avLst/>
          </a:pr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00A144A9-31A5-4F44-AD38-CFADEA4630BC}"/>
              </a:ext>
            </a:extLst>
          </p:cNvPr>
          <p:cNvSpPr>
            <a:spLocks/>
          </p:cNvSpPr>
          <p:nvPr userDrawn="1"/>
        </p:nvSpPr>
        <p:spPr bwMode="auto">
          <a:xfrm>
            <a:off x="491659" y="6035681"/>
            <a:ext cx="84044" cy="99452"/>
          </a:xfrm>
          <a:custGeom>
            <a:avLst/>
            <a:gdLst>
              <a:gd name="T0" fmla="*/ 46 w 60"/>
              <a:gd name="T1" fmla="*/ 50 h 71"/>
              <a:gd name="T2" fmla="*/ 45 w 60"/>
              <a:gd name="T3" fmla="*/ 0 h 71"/>
              <a:gd name="T4" fmla="*/ 60 w 60"/>
              <a:gd name="T5" fmla="*/ 0 h 71"/>
              <a:gd name="T6" fmla="*/ 60 w 60"/>
              <a:gd name="T7" fmla="*/ 71 h 71"/>
              <a:gd name="T8" fmla="*/ 47 w 60"/>
              <a:gd name="T9" fmla="*/ 71 h 71"/>
              <a:gd name="T10" fmla="*/ 14 w 60"/>
              <a:gd name="T11" fmla="*/ 22 h 71"/>
              <a:gd name="T12" fmla="*/ 14 w 60"/>
              <a:gd name="T13" fmla="*/ 71 h 71"/>
              <a:gd name="T14" fmla="*/ 0 w 60"/>
              <a:gd name="T15" fmla="*/ 71 h 71"/>
              <a:gd name="T16" fmla="*/ 0 w 60"/>
              <a:gd name="T17" fmla="*/ 0 h 71"/>
              <a:gd name="T18" fmla="*/ 14 w 60"/>
              <a:gd name="T19" fmla="*/ 0 h 71"/>
              <a:gd name="T20" fmla="*/ 46 w 60"/>
              <a:gd name="T21" fmla="*/ 5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" h="71">
                <a:moveTo>
                  <a:pt x="46" y="50"/>
                </a:moveTo>
                <a:lnTo>
                  <a:pt x="45" y="0"/>
                </a:lnTo>
                <a:lnTo>
                  <a:pt x="60" y="0"/>
                </a:lnTo>
                <a:lnTo>
                  <a:pt x="60" y="71"/>
                </a:lnTo>
                <a:lnTo>
                  <a:pt x="47" y="71"/>
                </a:lnTo>
                <a:lnTo>
                  <a:pt x="14" y="22"/>
                </a:lnTo>
                <a:lnTo>
                  <a:pt x="14" y="71"/>
                </a:lnTo>
                <a:lnTo>
                  <a:pt x="0" y="71"/>
                </a:lnTo>
                <a:lnTo>
                  <a:pt x="0" y="0"/>
                </a:lnTo>
                <a:lnTo>
                  <a:pt x="14" y="0"/>
                </a:lnTo>
                <a:lnTo>
                  <a:pt x="46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C943AD58-BD65-4D88-872F-469F1BC3BEC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34534" y="6059493"/>
            <a:ext cx="81243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8 w 77"/>
              <a:gd name="T23" fmla="*/ 60 h 75"/>
              <a:gd name="T24" fmla="*/ 57 w 77"/>
              <a:gd name="T25" fmla="*/ 48 h 75"/>
              <a:gd name="T26" fmla="*/ 60 w 77"/>
              <a:gd name="T27" fmla="*/ 38 h 75"/>
              <a:gd name="T28" fmla="*/ 58 w 77"/>
              <a:gd name="T29" fmla="*/ 28 h 75"/>
              <a:gd name="T30" fmla="*/ 38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5" y="71"/>
                  <a:pt x="46" y="75"/>
                  <a:pt x="36" y="75"/>
                </a:cubicBezTo>
                <a:cubicBezTo>
                  <a:pt x="13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3" y="60"/>
                  <a:pt x="38" y="60"/>
                </a:cubicBezTo>
                <a:cubicBezTo>
                  <a:pt x="48" y="60"/>
                  <a:pt x="54" y="55"/>
                  <a:pt x="57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0" y="35"/>
                  <a:pt x="59" y="31"/>
                  <a:pt x="58" y="28"/>
                </a:cubicBezTo>
                <a:cubicBezTo>
                  <a:pt x="55" y="22"/>
                  <a:pt x="48" y="16"/>
                  <a:pt x="38" y="16"/>
                </a:cubicBezTo>
                <a:cubicBezTo>
                  <a:pt x="24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A7B50A0A-5448-4B3F-9475-6C90BBB38299}"/>
              </a:ext>
            </a:extLst>
          </p:cNvPr>
          <p:cNvSpPr>
            <a:spLocks/>
          </p:cNvSpPr>
          <p:nvPr userDrawn="1"/>
        </p:nvSpPr>
        <p:spPr bwMode="auto">
          <a:xfrm>
            <a:off x="771806" y="6035681"/>
            <a:ext cx="42022" cy="99452"/>
          </a:xfrm>
          <a:custGeom>
            <a:avLst/>
            <a:gdLst>
              <a:gd name="T0" fmla="*/ 8 w 30"/>
              <a:gd name="T1" fmla="*/ 28 h 71"/>
              <a:gd name="T2" fmla="*/ 0 w 30"/>
              <a:gd name="T3" fmla="*/ 28 h 71"/>
              <a:gd name="T4" fmla="*/ 0 w 30"/>
              <a:gd name="T5" fmla="*/ 19 h 71"/>
              <a:gd name="T6" fmla="*/ 8 w 30"/>
              <a:gd name="T7" fmla="*/ 19 h 71"/>
              <a:gd name="T8" fmla="*/ 8 w 30"/>
              <a:gd name="T9" fmla="*/ 0 h 71"/>
              <a:gd name="T10" fmla="*/ 20 w 30"/>
              <a:gd name="T11" fmla="*/ 0 h 71"/>
              <a:gd name="T12" fmla="*/ 20 w 30"/>
              <a:gd name="T13" fmla="*/ 19 h 71"/>
              <a:gd name="T14" fmla="*/ 30 w 30"/>
              <a:gd name="T15" fmla="*/ 19 h 71"/>
              <a:gd name="T16" fmla="*/ 30 w 30"/>
              <a:gd name="T17" fmla="*/ 28 h 71"/>
              <a:gd name="T18" fmla="*/ 20 w 30"/>
              <a:gd name="T19" fmla="*/ 28 h 71"/>
              <a:gd name="T20" fmla="*/ 20 w 30"/>
              <a:gd name="T21" fmla="*/ 71 h 71"/>
              <a:gd name="T22" fmla="*/ 8 w 30"/>
              <a:gd name="T23" fmla="*/ 71 h 71"/>
              <a:gd name="T24" fmla="*/ 8 w 30"/>
              <a:gd name="T25" fmla="*/ 28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71">
                <a:moveTo>
                  <a:pt x="8" y="28"/>
                </a:moveTo>
                <a:lnTo>
                  <a:pt x="0" y="28"/>
                </a:lnTo>
                <a:lnTo>
                  <a:pt x="0" y="19"/>
                </a:lnTo>
                <a:lnTo>
                  <a:pt x="8" y="19"/>
                </a:lnTo>
                <a:lnTo>
                  <a:pt x="8" y="0"/>
                </a:lnTo>
                <a:lnTo>
                  <a:pt x="20" y="0"/>
                </a:lnTo>
                <a:lnTo>
                  <a:pt x="20" y="19"/>
                </a:lnTo>
                <a:lnTo>
                  <a:pt x="30" y="19"/>
                </a:lnTo>
                <a:lnTo>
                  <a:pt x="30" y="28"/>
                </a:lnTo>
                <a:lnTo>
                  <a:pt x="20" y="28"/>
                </a:lnTo>
                <a:lnTo>
                  <a:pt x="20" y="71"/>
                </a:lnTo>
                <a:lnTo>
                  <a:pt x="8" y="71"/>
                </a:lnTo>
                <a:lnTo>
                  <a:pt x="8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2EA649C5-94E3-4033-9ECB-4A274F56218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68456" y="6035681"/>
            <a:ext cx="18210" cy="99452"/>
          </a:xfrm>
          <a:custGeom>
            <a:avLst/>
            <a:gdLst>
              <a:gd name="T0" fmla="*/ 0 w 13"/>
              <a:gd name="T1" fmla="*/ 0 h 71"/>
              <a:gd name="T2" fmla="*/ 13 w 13"/>
              <a:gd name="T3" fmla="*/ 0 h 71"/>
              <a:gd name="T4" fmla="*/ 13 w 13"/>
              <a:gd name="T5" fmla="*/ 11 h 71"/>
              <a:gd name="T6" fmla="*/ 0 w 13"/>
              <a:gd name="T7" fmla="*/ 11 h 71"/>
              <a:gd name="T8" fmla="*/ 0 w 13"/>
              <a:gd name="T9" fmla="*/ 0 h 71"/>
              <a:gd name="T10" fmla="*/ 0 w 13"/>
              <a:gd name="T11" fmla="*/ 19 h 71"/>
              <a:gd name="T12" fmla="*/ 13 w 13"/>
              <a:gd name="T13" fmla="*/ 19 h 71"/>
              <a:gd name="T14" fmla="*/ 13 w 13"/>
              <a:gd name="T15" fmla="*/ 71 h 71"/>
              <a:gd name="T16" fmla="*/ 0 w 13"/>
              <a:gd name="T17" fmla="*/ 71 h 71"/>
              <a:gd name="T18" fmla="*/ 0 w 13"/>
              <a:gd name="T19" fmla="*/ 1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" h="71">
                <a:moveTo>
                  <a:pt x="0" y="0"/>
                </a:moveTo>
                <a:lnTo>
                  <a:pt x="13" y="0"/>
                </a:lnTo>
                <a:lnTo>
                  <a:pt x="13" y="11"/>
                </a:lnTo>
                <a:lnTo>
                  <a:pt x="0" y="11"/>
                </a:lnTo>
                <a:lnTo>
                  <a:pt x="0" y="0"/>
                </a:lnTo>
                <a:close/>
                <a:moveTo>
                  <a:pt x="0" y="19"/>
                </a:moveTo>
                <a:lnTo>
                  <a:pt x="13" y="19"/>
                </a:lnTo>
                <a:lnTo>
                  <a:pt x="13" y="71"/>
                </a:lnTo>
                <a:lnTo>
                  <a:pt x="0" y="71"/>
                </a:lnTo>
                <a:lnTo>
                  <a:pt x="0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E7986BFD-2EF5-4B83-AC3E-A2ECB7AF3C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45497" y="6059493"/>
            <a:ext cx="79842" cy="78441"/>
          </a:xfrm>
          <a:custGeom>
            <a:avLst/>
            <a:gdLst>
              <a:gd name="T0" fmla="*/ 0 w 77"/>
              <a:gd name="T1" fmla="*/ 37 h 75"/>
              <a:gd name="T2" fmla="*/ 38 w 77"/>
              <a:gd name="T3" fmla="*/ 0 h 75"/>
              <a:gd name="T4" fmla="*/ 77 w 77"/>
              <a:gd name="T5" fmla="*/ 38 h 75"/>
              <a:gd name="T6" fmla="*/ 38 w 77"/>
              <a:gd name="T7" fmla="*/ 75 h 75"/>
              <a:gd name="T8" fmla="*/ 0 w 77"/>
              <a:gd name="T9" fmla="*/ 38 h 75"/>
              <a:gd name="T10" fmla="*/ 0 w 77"/>
              <a:gd name="T11" fmla="*/ 37 h 75"/>
              <a:gd name="T12" fmla="*/ 17 w 77"/>
              <a:gd name="T13" fmla="*/ 38 h 75"/>
              <a:gd name="T14" fmla="*/ 38 w 77"/>
              <a:gd name="T15" fmla="*/ 59 h 75"/>
              <a:gd name="T16" fmla="*/ 59 w 77"/>
              <a:gd name="T17" fmla="*/ 38 h 75"/>
              <a:gd name="T18" fmla="*/ 38 w 77"/>
              <a:gd name="T19" fmla="*/ 16 h 75"/>
              <a:gd name="T20" fmla="*/ 17 w 77"/>
              <a:gd name="T21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" h="75">
                <a:moveTo>
                  <a:pt x="0" y="37"/>
                </a:moveTo>
                <a:cubicBezTo>
                  <a:pt x="0" y="19"/>
                  <a:pt x="14" y="0"/>
                  <a:pt x="38" y="0"/>
                </a:cubicBezTo>
                <a:cubicBezTo>
                  <a:pt x="63" y="0"/>
                  <a:pt x="77" y="19"/>
                  <a:pt x="77" y="38"/>
                </a:cubicBezTo>
                <a:cubicBezTo>
                  <a:pt x="77" y="56"/>
                  <a:pt x="63" y="75"/>
                  <a:pt x="38" y="75"/>
                </a:cubicBezTo>
                <a:cubicBezTo>
                  <a:pt x="14" y="75"/>
                  <a:pt x="0" y="56"/>
                  <a:pt x="0" y="38"/>
                </a:cubicBezTo>
                <a:lnTo>
                  <a:pt x="0" y="37"/>
                </a:lnTo>
                <a:close/>
                <a:moveTo>
                  <a:pt x="17" y="38"/>
                </a:moveTo>
                <a:cubicBezTo>
                  <a:pt x="17" y="50"/>
                  <a:pt x="27" y="59"/>
                  <a:pt x="38" y="59"/>
                </a:cubicBezTo>
                <a:cubicBezTo>
                  <a:pt x="50" y="59"/>
                  <a:pt x="59" y="50"/>
                  <a:pt x="59" y="38"/>
                </a:cubicBezTo>
                <a:cubicBezTo>
                  <a:pt x="59" y="25"/>
                  <a:pt x="50" y="16"/>
                  <a:pt x="38" y="16"/>
                </a:cubicBezTo>
                <a:cubicBezTo>
                  <a:pt x="27" y="16"/>
                  <a:pt x="17" y="25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C52CE28F-8485-4007-9C9C-3F56DE72558C}"/>
              </a:ext>
            </a:extLst>
          </p:cNvPr>
          <p:cNvSpPr>
            <a:spLocks/>
          </p:cNvSpPr>
          <p:nvPr userDrawn="1"/>
        </p:nvSpPr>
        <p:spPr bwMode="auto">
          <a:xfrm>
            <a:off x="1084169" y="6059493"/>
            <a:ext cx="67235" cy="75640"/>
          </a:xfrm>
          <a:custGeom>
            <a:avLst/>
            <a:gdLst>
              <a:gd name="T0" fmla="*/ 0 w 65"/>
              <a:gd name="T1" fmla="*/ 2 h 73"/>
              <a:gd name="T2" fmla="*/ 16 w 65"/>
              <a:gd name="T3" fmla="*/ 2 h 73"/>
              <a:gd name="T4" fmla="*/ 16 w 65"/>
              <a:gd name="T5" fmla="*/ 12 h 73"/>
              <a:gd name="T6" fmla="*/ 38 w 65"/>
              <a:gd name="T7" fmla="*/ 0 h 73"/>
              <a:gd name="T8" fmla="*/ 65 w 65"/>
              <a:gd name="T9" fmla="*/ 30 h 73"/>
              <a:gd name="T10" fmla="*/ 65 w 65"/>
              <a:gd name="T11" fmla="*/ 73 h 73"/>
              <a:gd name="T12" fmla="*/ 48 w 65"/>
              <a:gd name="T13" fmla="*/ 73 h 73"/>
              <a:gd name="T14" fmla="*/ 48 w 65"/>
              <a:gd name="T15" fmla="*/ 35 h 73"/>
              <a:gd name="T16" fmla="*/ 33 w 65"/>
              <a:gd name="T17" fmla="*/ 16 h 73"/>
              <a:gd name="T18" fmla="*/ 17 w 65"/>
              <a:gd name="T19" fmla="*/ 34 h 73"/>
              <a:gd name="T20" fmla="*/ 17 w 65"/>
              <a:gd name="T21" fmla="*/ 73 h 73"/>
              <a:gd name="T22" fmla="*/ 0 w 65"/>
              <a:gd name="T23" fmla="*/ 73 h 73"/>
              <a:gd name="T24" fmla="*/ 0 w 65"/>
              <a:gd name="T25" fmla="*/ 2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73">
                <a:moveTo>
                  <a:pt x="0" y="2"/>
                </a:moveTo>
                <a:cubicBezTo>
                  <a:pt x="16" y="2"/>
                  <a:pt x="16" y="2"/>
                  <a:pt x="16" y="2"/>
                </a:cubicBezTo>
                <a:cubicBezTo>
                  <a:pt x="16" y="5"/>
                  <a:pt x="16" y="8"/>
                  <a:pt x="16" y="12"/>
                </a:cubicBezTo>
                <a:cubicBezTo>
                  <a:pt x="19" y="6"/>
                  <a:pt x="25" y="0"/>
                  <a:pt x="38" y="0"/>
                </a:cubicBezTo>
                <a:cubicBezTo>
                  <a:pt x="61" y="0"/>
                  <a:pt x="65" y="18"/>
                  <a:pt x="65" y="30"/>
                </a:cubicBezTo>
                <a:cubicBezTo>
                  <a:pt x="65" y="73"/>
                  <a:pt x="65" y="73"/>
                  <a:pt x="65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24"/>
                  <a:pt x="45" y="16"/>
                  <a:pt x="33" y="16"/>
                </a:cubicBezTo>
                <a:cubicBezTo>
                  <a:pt x="21" y="16"/>
                  <a:pt x="17" y="24"/>
                  <a:pt x="17" y="34"/>
                </a:cubicBezTo>
                <a:cubicBezTo>
                  <a:pt x="17" y="73"/>
                  <a:pt x="17" y="73"/>
                  <a:pt x="17" y="73"/>
                </a:cubicBezTo>
                <a:cubicBezTo>
                  <a:pt x="0" y="73"/>
                  <a:pt x="0" y="73"/>
                  <a:pt x="0" y="73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A9F2DD6A-1B8F-432D-B218-495A786BD7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211637" y="6059493"/>
            <a:ext cx="79842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9 w 77"/>
              <a:gd name="T23" fmla="*/ 60 h 75"/>
              <a:gd name="T24" fmla="*/ 58 w 77"/>
              <a:gd name="T25" fmla="*/ 48 h 75"/>
              <a:gd name="T26" fmla="*/ 60 w 77"/>
              <a:gd name="T27" fmla="*/ 38 h 75"/>
              <a:gd name="T28" fmla="*/ 59 w 77"/>
              <a:gd name="T29" fmla="*/ 28 h 75"/>
              <a:gd name="T30" fmla="*/ 39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1"/>
                  <a:pt x="46" y="75"/>
                  <a:pt x="36" y="75"/>
                </a:cubicBezTo>
                <a:cubicBezTo>
                  <a:pt x="14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4" y="60"/>
                  <a:pt x="39" y="60"/>
                </a:cubicBezTo>
                <a:cubicBezTo>
                  <a:pt x="48" y="60"/>
                  <a:pt x="55" y="55"/>
                  <a:pt x="58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1" y="35"/>
                  <a:pt x="60" y="31"/>
                  <a:pt x="59" y="28"/>
                </a:cubicBezTo>
                <a:cubicBezTo>
                  <a:pt x="56" y="22"/>
                  <a:pt x="49" y="16"/>
                  <a:pt x="39" y="16"/>
                </a:cubicBezTo>
                <a:cubicBezTo>
                  <a:pt x="25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C2593C91-1DE2-4117-9352-A8CCAF7D973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54512" y="6035681"/>
            <a:ext cx="16809" cy="9945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26" name="Freeform 14">
            <a:extLst>
              <a:ext uri="{FF2B5EF4-FFF2-40B4-BE49-F238E27FC236}">
                <a16:creationId xmlns:a16="http://schemas.microsoft.com/office/drawing/2014/main" id="{9DE27589-47F9-41CA-9F4D-6DC76E858016}"/>
              </a:ext>
            </a:extLst>
          </p:cNvPr>
          <p:cNvSpPr>
            <a:spLocks/>
          </p:cNvSpPr>
          <p:nvPr userDrawn="1"/>
        </p:nvSpPr>
        <p:spPr bwMode="auto">
          <a:xfrm>
            <a:off x="469247" y="6202368"/>
            <a:ext cx="74239" cy="144275"/>
          </a:xfrm>
          <a:custGeom>
            <a:avLst/>
            <a:gdLst>
              <a:gd name="T0" fmla="*/ 0 w 53"/>
              <a:gd name="T1" fmla="*/ 0 h 103"/>
              <a:gd name="T2" fmla="*/ 53 w 53"/>
              <a:gd name="T3" fmla="*/ 0 h 103"/>
              <a:gd name="T4" fmla="*/ 53 w 53"/>
              <a:gd name="T5" fmla="*/ 15 h 103"/>
              <a:gd name="T6" fmla="*/ 16 w 53"/>
              <a:gd name="T7" fmla="*/ 15 h 103"/>
              <a:gd name="T8" fmla="*/ 16 w 53"/>
              <a:gd name="T9" fmla="*/ 44 h 103"/>
              <a:gd name="T10" fmla="*/ 53 w 53"/>
              <a:gd name="T11" fmla="*/ 44 h 103"/>
              <a:gd name="T12" fmla="*/ 53 w 53"/>
              <a:gd name="T13" fmla="*/ 58 h 103"/>
              <a:gd name="T14" fmla="*/ 16 w 53"/>
              <a:gd name="T15" fmla="*/ 58 h 103"/>
              <a:gd name="T16" fmla="*/ 16 w 53"/>
              <a:gd name="T17" fmla="*/ 103 h 103"/>
              <a:gd name="T18" fmla="*/ 0 w 53"/>
              <a:gd name="T19" fmla="*/ 103 h 103"/>
              <a:gd name="T20" fmla="*/ 0 w 53"/>
              <a:gd name="T21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03">
                <a:moveTo>
                  <a:pt x="0" y="0"/>
                </a:moveTo>
                <a:lnTo>
                  <a:pt x="53" y="0"/>
                </a:lnTo>
                <a:lnTo>
                  <a:pt x="53" y="15"/>
                </a:lnTo>
                <a:lnTo>
                  <a:pt x="16" y="15"/>
                </a:lnTo>
                <a:lnTo>
                  <a:pt x="16" y="44"/>
                </a:lnTo>
                <a:lnTo>
                  <a:pt x="53" y="44"/>
                </a:lnTo>
                <a:lnTo>
                  <a:pt x="53" y="58"/>
                </a:lnTo>
                <a:lnTo>
                  <a:pt x="16" y="58"/>
                </a:lnTo>
                <a:lnTo>
                  <a:pt x="16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28" name="Freeform 15">
            <a:extLst>
              <a:ext uri="{FF2B5EF4-FFF2-40B4-BE49-F238E27FC236}">
                <a16:creationId xmlns:a16="http://schemas.microsoft.com/office/drawing/2014/main" id="{33CD4609-2082-4364-9ECB-E853979C8E9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64497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30" name="Freeform 16">
            <a:extLst>
              <a:ext uri="{FF2B5EF4-FFF2-40B4-BE49-F238E27FC236}">
                <a16:creationId xmlns:a16="http://schemas.microsoft.com/office/drawing/2014/main" id="{FEAF9F3B-FCD0-4E58-8A07-7B6FDB4318DA}"/>
              </a:ext>
            </a:extLst>
          </p:cNvPr>
          <p:cNvSpPr>
            <a:spLocks/>
          </p:cNvSpPr>
          <p:nvPr userDrawn="1"/>
        </p:nvSpPr>
        <p:spPr bwMode="auto">
          <a:xfrm>
            <a:off x="610721" y="6237387"/>
            <a:ext cx="96651" cy="109257"/>
          </a:xfrm>
          <a:custGeom>
            <a:avLst/>
            <a:gdLst>
              <a:gd name="T0" fmla="*/ 0 w 94"/>
              <a:gd name="T1" fmla="*/ 3 h 105"/>
              <a:gd name="T2" fmla="*/ 19 w 94"/>
              <a:gd name="T3" fmla="*/ 3 h 105"/>
              <a:gd name="T4" fmla="*/ 19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9" y="3"/>
                  <a:pt x="19" y="3"/>
                  <a:pt x="19" y="3"/>
                </a:cubicBezTo>
                <a:cubicBezTo>
                  <a:pt x="19" y="19"/>
                  <a:pt x="19" y="19"/>
                  <a:pt x="19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32" name="Freeform 17">
            <a:extLst>
              <a:ext uri="{FF2B5EF4-FFF2-40B4-BE49-F238E27FC236}">
                <a16:creationId xmlns:a16="http://schemas.microsoft.com/office/drawing/2014/main" id="{62D71F04-48B9-4762-B2DE-4767A4DAF20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6982" y="6237387"/>
            <a:ext cx="114860" cy="112059"/>
          </a:xfrm>
          <a:custGeom>
            <a:avLst/>
            <a:gdLst>
              <a:gd name="T0" fmla="*/ 110 w 110"/>
              <a:gd name="T1" fmla="*/ 105 h 108"/>
              <a:gd name="T2" fmla="*/ 90 w 110"/>
              <a:gd name="T3" fmla="*/ 105 h 108"/>
              <a:gd name="T4" fmla="*/ 90 w 110"/>
              <a:gd name="T5" fmla="*/ 87 h 108"/>
              <a:gd name="T6" fmla="*/ 52 w 110"/>
              <a:gd name="T7" fmla="*/ 108 h 108"/>
              <a:gd name="T8" fmla="*/ 0 w 110"/>
              <a:gd name="T9" fmla="*/ 54 h 108"/>
              <a:gd name="T10" fmla="*/ 52 w 110"/>
              <a:gd name="T11" fmla="*/ 0 h 108"/>
              <a:gd name="T12" fmla="*/ 90 w 110"/>
              <a:gd name="T13" fmla="*/ 21 h 108"/>
              <a:gd name="T14" fmla="*/ 90 w 110"/>
              <a:gd name="T15" fmla="*/ 3 h 108"/>
              <a:gd name="T16" fmla="*/ 110 w 110"/>
              <a:gd name="T17" fmla="*/ 3 h 108"/>
              <a:gd name="T18" fmla="*/ 110 w 110"/>
              <a:gd name="T19" fmla="*/ 105 h 108"/>
              <a:gd name="T20" fmla="*/ 20 w 110"/>
              <a:gd name="T21" fmla="*/ 54 h 108"/>
              <a:gd name="T22" fmla="*/ 55 w 110"/>
              <a:gd name="T23" fmla="*/ 90 h 108"/>
              <a:gd name="T24" fmla="*/ 87 w 110"/>
              <a:gd name="T25" fmla="*/ 69 h 108"/>
              <a:gd name="T26" fmla="*/ 91 w 110"/>
              <a:gd name="T27" fmla="*/ 54 h 108"/>
              <a:gd name="T28" fmla="*/ 88 w 110"/>
              <a:gd name="T29" fmla="*/ 39 h 108"/>
              <a:gd name="T30" fmla="*/ 55 w 110"/>
              <a:gd name="T31" fmla="*/ 18 h 108"/>
              <a:gd name="T32" fmla="*/ 20 w 110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08">
                <a:moveTo>
                  <a:pt x="110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9" y="108"/>
                  <a:pt x="52" y="108"/>
                </a:cubicBezTo>
                <a:cubicBezTo>
                  <a:pt x="20" y="108"/>
                  <a:pt x="0" y="82"/>
                  <a:pt x="0" y="54"/>
                </a:cubicBezTo>
                <a:cubicBezTo>
                  <a:pt x="0" y="23"/>
                  <a:pt x="23" y="0"/>
                  <a:pt x="52" y="0"/>
                </a:cubicBezTo>
                <a:cubicBezTo>
                  <a:pt x="73" y="0"/>
                  <a:pt x="86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10" y="3"/>
                  <a:pt x="110" y="3"/>
                  <a:pt x="110" y="3"/>
                </a:cubicBezTo>
                <a:lnTo>
                  <a:pt x="110" y="105"/>
                </a:lnTo>
                <a:close/>
                <a:moveTo>
                  <a:pt x="20" y="54"/>
                </a:moveTo>
                <a:cubicBezTo>
                  <a:pt x="20" y="69"/>
                  <a:pt x="31" y="90"/>
                  <a:pt x="55" y="90"/>
                </a:cubicBezTo>
                <a:cubicBezTo>
                  <a:pt x="71" y="90"/>
                  <a:pt x="82" y="81"/>
                  <a:pt x="87" y="69"/>
                </a:cubicBezTo>
                <a:cubicBezTo>
                  <a:pt x="89" y="65"/>
                  <a:pt x="90" y="59"/>
                  <a:pt x="91" y="54"/>
                </a:cubicBezTo>
                <a:cubicBezTo>
                  <a:pt x="91" y="49"/>
                  <a:pt x="90" y="44"/>
                  <a:pt x="88" y="39"/>
                </a:cubicBezTo>
                <a:cubicBezTo>
                  <a:pt x="83" y="27"/>
                  <a:pt x="71" y="18"/>
                  <a:pt x="55" y="18"/>
                </a:cubicBezTo>
                <a:cubicBezTo>
                  <a:pt x="34" y="18"/>
                  <a:pt x="20" y="35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34" name="Freeform 18">
            <a:extLst>
              <a:ext uri="{FF2B5EF4-FFF2-40B4-BE49-F238E27FC236}">
                <a16:creationId xmlns:a16="http://schemas.microsoft.com/office/drawing/2014/main" id="{CDB4520A-DE5A-468A-A9E7-F670075CD239}"/>
              </a:ext>
            </a:extLst>
          </p:cNvPr>
          <p:cNvSpPr>
            <a:spLocks/>
          </p:cNvSpPr>
          <p:nvPr userDrawn="1"/>
        </p:nvSpPr>
        <p:spPr bwMode="auto">
          <a:xfrm>
            <a:off x="867056" y="6237387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36" name="Freeform 19">
            <a:extLst>
              <a:ext uri="{FF2B5EF4-FFF2-40B4-BE49-F238E27FC236}">
                <a16:creationId xmlns:a16="http://schemas.microsoft.com/office/drawing/2014/main" id="{E9A7F0E1-1C60-4660-857B-8675C670AE39}"/>
              </a:ext>
            </a:extLst>
          </p:cNvPr>
          <p:cNvSpPr>
            <a:spLocks/>
          </p:cNvSpPr>
          <p:nvPr userDrawn="1"/>
        </p:nvSpPr>
        <p:spPr bwMode="auto">
          <a:xfrm>
            <a:off x="984717" y="6237387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5 w 106"/>
              <a:gd name="T3" fmla="*/ 108 h 108"/>
              <a:gd name="T4" fmla="*/ 0 w 106"/>
              <a:gd name="T5" fmla="*/ 54 h 108"/>
              <a:gd name="T6" fmla="*/ 54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30 w 106"/>
              <a:gd name="T15" fmla="*/ 28 h 108"/>
              <a:gd name="T16" fmla="*/ 20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5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4" y="0"/>
                </a:cubicBezTo>
                <a:cubicBezTo>
                  <a:pt x="78" y="0"/>
                  <a:pt x="100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7" y="21"/>
                  <a:pt x="30" y="28"/>
                </a:cubicBezTo>
                <a:cubicBezTo>
                  <a:pt x="24" y="34"/>
                  <a:pt x="20" y="43"/>
                  <a:pt x="20" y="54"/>
                </a:cubicBezTo>
                <a:cubicBezTo>
                  <a:pt x="20" y="75"/>
                  <a:pt x="35" y="90"/>
                  <a:pt x="54" y="90"/>
                </a:cubicBezTo>
                <a:cubicBezTo>
                  <a:pt x="72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38" name="Freeform 20">
            <a:extLst>
              <a:ext uri="{FF2B5EF4-FFF2-40B4-BE49-F238E27FC236}">
                <a16:creationId xmlns:a16="http://schemas.microsoft.com/office/drawing/2014/main" id="{AF7F910A-8BA5-4515-AEE2-FA5F4CEE5F7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14985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0" name="Freeform 21">
            <a:extLst>
              <a:ext uri="{FF2B5EF4-FFF2-40B4-BE49-F238E27FC236}">
                <a16:creationId xmlns:a16="http://schemas.microsoft.com/office/drawing/2014/main" id="{0C7E7162-5E1A-42FE-BFF8-C71FE77967D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55607" y="6237387"/>
            <a:ext cx="112059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4 h 108"/>
              <a:gd name="T22" fmla="*/ 55 w 109"/>
              <a:gd name="T23" fmla="*/ 90 h 108"/>
              <a:gd name="T24" fmla="*/ 86 w 109"/>
              <a:gd name="T25" fmla="*/ 69 h 108"/>
              <a:gd name="T26" fmla="*/ 90 w 109"/>
              <a:gd name="T27" fmla="*/ 54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2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4"/>
                </a:moveTo>
                <a:cubicBezTo>
                  <a:pt x="19" y="69"/>
                  <a:pt x="30" y="90"/>
                  <a:pt x="55" y="90"/>
                </a:cubicBezTo>
                <a:cubicBezTo>
                  <a:pt x="70" y="90"/>
                  <a:pt x="81" y="81"/>
                  <a:pt x="86" y="69"/>
                </a:cubicBezTo>
                <a:cubicBezTo>
                  <a:pt x="89" y="65"/>
                  <a:pt x="90" y="59"/>
                  <a:pt x="90" y="54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7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2" name="Rectangle 22">
            <a:extLst>
              <a:ext uri="{FF2B5EF4-FFF2-40B4-BE49-F238E27FC236}">
                <a16:creationId xmlns:a16="http://schemas.microsoft.com/office/drawing/2014/main" id="{21FE3DA6-3A29-454B-9506-4E32045E734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295681" y="6202368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4" name="Freeform 23">
            <a:extLst>
              <a:ext uri="{FF2B5EF4-FFF2-40B4-BE49-F238E27FC236}">
                <a16:creationId xmlns:a16="http://schemas.microsoft.com/office/drawing/2014/main" id="{64A9F006-5B15-4349-B378-EE1D3EA94F28}"/>
              </a:ext>
            </a:extLst>
          </p:cNvPr>
          <p:cNvSpPr>
            <a:spLocks/>
          </p:cNvSpPr>
          <p:nvPr userDrawn="1"/>
        </p:nvSpPr>
        <p:spPr bwMode="auto">
          <a:xfrm>
            <a:off x="469247" y="6384464"/>
            <a:ext cx="81243" cy="144275"/>
          </a:xfrm>
          <a:custGeom>
            <a:avLst/>
            <a:gdLst>
              <a:gd name="T0" fmla="*/ 0 w 58"/>
              <a:gd name="T1" fmla="*/ 0 h 103"/>
              <a:gd name="T2" fmla="*/ 58 w 58"/>
              <a:gd name="T3" fmla="*/ 0 h 103"/>
              <a:gd name="T4" fmla="*/ 58 w 58"/>
              <a:gd name="T5" fmla="*/ 14 h 103"/>
              <a:gd name="T6" fmla="*/ 16 w 58"/>
              <a:gd name="T7" fmla="*/ 14 h 103"/>
              <a:gd name="T8" fmla="*/ 16 w 58"/>
              <a:gd name="T9" fmla="*/ 43 h 103"/>
              <a:gd name="T10" fmla="*/ 57 w 58"/>
              <a:gd name="T11" fmla="*/ 43 h 103"/>
              <a:gd name="T12" fmla="*/ 57 w 58"/>
              <a:gd name="T13" fmla="*/ 58 h 103"/>
              <a:gd name="T14" fmla="*/ 16 w 58"/>
              <a:gd name="T15" fmla="*/ 58 h 103"/>
              <a:gd name="T16" fmla="*/ 16 w 58"/>
              <a:gd name="T17" fmla="*/ 89 h 103"/>
              <a:gd name="T18" fmla="*/ 58 w 58"/>
              <a:gd name="T19" fmla="*/ 89 h 103"/>
              <a:gd name="T20" fmla="*/ 58 w 58"/>
              <a:gd name="T21" fmla="*/ 103 h 103"/>
              <a:gd name="T22" fmla="*/ 0 w 58"/>
              <a:gd name="T23" fmla="*/ 103 h 103"/>
              <a:gd name="T24" fmla="*/ 0 w 58"/>
              <a:gd name="T25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8" h="103">
                <a:moveTo>
                  <a:pt x="0" y="0"/>
                </a:moveTo>
                <a:lnTo>
                  <a:pt x="58" y="0"/>
                </a:lnTo>
                <a:lnTo>
                  <a:pt x="58" y="14"/>
                </a:lnTo>
                <a:lnTo>
                  <a:pt x="16" y="14"/>
                </a:lnTo>
                <a:lnTo>
                  <a:pt x="16" y="43"/>
                </a:lnTo>
                <a:lnTo>
                  <a:pt x="57" y="43"/>
                </a:lnTo>
                <a:lnTo>
                  <a:pt x="57" y="58"/>
                </a:lnTo>
                <a:lnTo>
                  <a:pt x="16" y="58"/>
                </a:lnTo>
                <a:lnTo>
                  <a:pt x="16" y="89"/>
                </a:lnTo>
                <a:lnTo>
                  <a:pt x="58" y="89"/>
                </a:lnTo>
                <a:lnTo>
                  <a:pt x="58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6" name="Freeform 24">
            <a:extLst>
              <a:ext uri="{FF2B5EF4-FFF2-40B4-BE49-F238E27FC236}">
                <a16:creationId xmlns:a16="http://schemas.microsoft.com/office/drawing/2014/main" id="{B731D37E-6132-4536-B3F6-40E665B03AB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67298" y="6384464"/>
            <a:ext cx="112059" cy="147077"/>
          </a:xfrm>
          <a:custGeom>
            <a:avLst/>
            <a:gdLst>
              <a:gd name="T0" fmla="*/ 109 w 109"/>
              <a:gd name="T1" fmla="*/ 138 h 141"/>
              <a:gd name="T2" fmla="*/ 90 w 109"/>
              <a:gd name="T3" fmla="*/ 138 h 141"/>
              <a:gd name="T4" fmla="*/ 90 w 109"/>
              <a:gd name="T5" fmla="*/ 120 h 141"/>
              <a:gd name="T6" fmla="*/ 52 w 109"/>
              <a:gd name="T7" fmla="*/ 141 h 141"/>
              <a:gd name="T8" fmla="*/ 0 w 109"/>
              <a:gd name="T9" fmla="*/ 87 h 141"/>
              <a:gd name="T10" fmla="*/ 52 w 109"/>
              <a:gd name="T11" fmla="*/ 33 h 141"/>
              <a:gd name="T12" fmla="*/ 90 w 109"/>
              <a:gd name="T13" fmla="*/ 53 h 141"/>
              <a:gd name="T14" fmla="*/ 90 w 109"/>
              <a:gd name="T15" fmla="*/ 35 h 141"/>
              <a:gd name="T16" fmla="*/ 90 w 109"/>
              <a:gd name="T17" fmla="*/ 0 h 141"/>
              <a:gd name="T18" fmla="*/ 109 w 109"/>
              <a:gd name="T19" fmla="*/ 0 h 141"/>
              <a:gd name="T20" fmla="*/ 109 w 109"/>
              <a:gd name="T21" fmla="*/ 138 h 141"/>
              <a:gd name="T22" fmla="*/ 20 w 109"/>
              <a:gd name="T23" fmla="*/ 87 h 141"/>
              <a:gd name="T24" fmla="*/ 55 w 109"/>
              <a:gd name="T25" fmla="*/ 123 h 141"/>
              <a:gd name="T26" fmla="*/ 81 w 109"/>
              <a:gd name="T27" fmla="*/ 112 h 141"/>
              <a:gd name="T28" fmla="*/ 91 w 109"/>
              <a:gd name="T29" fmla="*/ 87 h 141"/>
              <a:gd name="T30" fmla="*/ 80 w 109"/>
              <a:gd name="T31" fmla="*/ 62 h 141"/>
              <a:gd name="T32" fmla="*/ 55 w 109"/>
              <a:gd name="T33" fmla="*/ 51 h 141"/>
              <a:gd name="T34" fmla="*/ 20 w 109"/>
              <a:gd name="T35" fmla="*/ 8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41">
                <a:moveTo>
                  <a:pt x="109" y="138"/>
                </a:moveTo>
                <a:cubicBezTo>
                  <a:pt x="90" y="138"/>
                  <a:pt x="90" y="138"/>
                  <a:pt x="90" y="138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85" y="131"/>
                  <a:pt x="73" y="141"/>
                  <a:pt x="52" y="141"/>
                </a:cubicBezTo>
                <a:cubicBezTo>
                  <a:pt x="20" y="141"/>
                  <a:pt x="0" y="116"/>
                  <a:pt x="0" y="87"/>
                </a:cubicBezTo>
                <a:cubicBezTo>
                  <a:pt x="0" y="55"/>
                  <a:pt x="23" y="33"/>
                  <a:pt x="52" y="33"/>
                </a:cubicBezTo>
                <a:cubicBezTo>
                  <a:pt x="73" y="33"/>
                  <a:pt x="85" y="45"/>
                  <a:pt x="90" y="53"/>
                </a:cubicBezTo>
                <a:cubicBezTo>
                  <a:pt x="90" y="35"/>
                  <a:pt x="90" y="35"/>
                  <a:pt x="90" y="35"/>
                </a:cubicBezTo>
                <a:cubicBezTo>
                  <a:pt x="90" y="0"/>
                  <a:pt x="90" y="0"/>
                  <a:pt x="90" y="0"/>
                </a:cubicBezTo>
                <a:cubicBezTo>
                  <a:pt x="109" y="0"/>
                  <a:pt x="109" y="0"/>
                  <a:pt x="109" y="0"/>
                </a:cubicBezTo>
                <a:lnTo>
                  <a:pt x="109" y="138"/>
                </a:lnTo>
                <a:close/>
                <a:moveTo>
                  <a:pt x="20" y="87"/>
                </a:moveTo>
                <a:cubicBezTo>
                  <a:pt x="20" y="106"/>
                  <a:pt x="33" y="123"/>
                  <a:pt x="55" y="123"/>
                </a:cubicBezTo>
                <a:cubicBezTo>
                  <a:pt x="65" y="123"/>
                  <a:pt x="74" y="119"/>
                  <a:pt x="81" y="112"/>
                </a:cubicBezTo>
                <a:cubicBezTo>
                  <a:pt x="87" y="106"/>
                  <a:pt x="91" y="97"/>
                  <a:pt x="91" y="87"/>
                </a:cubicBezTo>
                <a:cubicBezTo>
                  <a:pt x="91" y="77"/>
                  <a:pt x="87" y="68"/>
                  <a:pt x="80" y="62"/>
                </a:cubicBezTo>
                <a:cubicBezTo>
                  <a:pt x="74" y="55"/>
                  <a:pt x="65" y="51"/>
                  <a:pt x="55" y="51"/>
                </a:cubicBezTo>
                <a:cubicBezTo>
                  <a:pt x="34" y="51"/>
                  <a:pt x="20" y="68"/>
                  <a:pt x="20" y="87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8" name="Freeform 25">
            <a:extLst>
              <a:ext uri="{FF2B5EF4-FFF2-40B4-BE49-F238E27FC236}">
                <a16:creationId xmlns:a16="http://schemas.microsoft.com/office/drawing/2014/main" id="{AA2D0BA3-E295-4D6C-A0FF-B173CC5C7469}"/>
              </a:ext>
            </a:extLst>
          </p:cNvPr>
          <p:cNvSpPr>
            <a:spLocks/>
          </p:cNvSpPr>
          <p:nvPr userDrawn="1"/>
        </p:nvSpPr>
        <p:spPr bwMode="auto">
          <a:xfrm>
            <a:off x="705971" y="6422284"/>
            <a:ext cx="96651" cy="109257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6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7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74"/>
                  <a:pt x="27" y="87"/>
                  <a:pt x="47" y="87"/>
                </a:cubicBezTo>
                <a:cubicBezTo>
                  <a:pt x="66" y="87"/>
                  <a:pt x="75" y="75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FB694EF7-D1BF-4F60-9C67-46E66081E992}"/>
              </a:ext>
            </a:extLst>
          </p:cNvPr>
          <p:cNvSpPr>
            <a:spLocks/>
          </p:cNvSpPr>
          <p:nvPr userDrawn="1"/>
        </p:nvSpPr>
        <p:spPr bwMode="auto">
          <a:xfrm>
            <a:off x="823632" y="6419482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40 h 108"/>
              <a:gd name="T10" fmla="*/ 86 w 106"/>
              <a:gd name="T11" fmla="*/ 40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2"/>
                  <a:pt x="80" y="108"/>
                  <a:pt x="54" y="108"/>
                </a:cubicBezTo>
                <a:cubicBezTo>
                  <a:pt x="21" y="108"/>
                  <a:pt x="0" y="83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8" y="0"/>
                  <a:pt x="100" y="15"/>
                  <a:pt x="10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6" y="22"/>
                  <a:pt x="29" y="28"/>
                </a:cubicBezTo>
                <a:cubicBezTo>
                  <a:pt x="23" y="34"/>
                  <a:pt x="19" y="44"/>
                  <a:pt x="19" y="54"/>
                </a:cubicBezTo>
                <a:cubicBezTo>
                  <a:pt x="19" y="75"/>
                  <a:pt x="35" y="90"/>
                  <a:pt x="54" y="90"/>
                </a:cubicBezTo>
                <a:cubicBezTo>
                  <a:pt x="71" y="90"/>
                  <a:pt x="82" y="80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2" name="Freeform 27">
            <a:extLst>
              <a:ext uri="{FF2B5EF4-FFF2-40B4-BE49-F238E27FC236}">
                <a16:creationId xmlns:a16="http://schemas.microsoft.com/office/drawing/2014/main" id="{22B2E8FC-EAAA-425B-A972-B79C3D85BDE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46897" y="6419482"/>
            <a:ext cx="113460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5 h 108"/>
              <a:gd name="T22" fmla="*/ 55 w 109"/>
              <a:gd name="T23" fmla="*/ 90 h 108"/>
              <a:gd name="T24" fmla="*/ 87 w 109"/>
              <a:gd name="T25" fmla="*/ 70 h 108"/>
              <a:gd name="T26" fmla="*/ 90 w 109"/>
              <a:gd name="T27" fmla="*/ 55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  <a:gd name="T34" fmla="*/ 19 w 109"/>
              <a:gd name="T35" fmla="*/ 5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3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2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5"/>
                </a:moveTo>
                <a:cubicBezTo>
                  <a:pt x="19" y="70"/>
                  <a:pt x="30" y="90"/>
                  <a:pt x="55" y="90"/>
                </a:cubicBezTo>
                <a:cubicBezTo>
                  <a:pt x="70" y="90"/>
                  <a:pt x="81" y="81"/>
                  <a:pt x="87" y="70"/>
                </a:cubicBezTo>
                <a:cubicBezTo>
                  <a:pt x="89" y="65"/>
                  <a:pt x="90" y="60"/>
                  <a:pt x="90" y="55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8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lnTo>
                  <a:pt x="19" y="5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4" name="Freeform 28">
            <a:extLst>
              <a:ext uri="{FF2B5EF4-FFF2-40B4-BE49-F238E27FC236}">
                <a16:creationId xmlns:a16="http://schemas.microsoft.com/office/drawing/2014/main" id="{36C5B2A4-9384-4DF5-B2B0-983A36635916}"/>
              </a:ext>
            </a:extLst>
          </p:cNvPr>
          <p:cNvSpPr>
            <a:spLocks/>
          </p:cNvSpPr>
          <p:nvPr userDrawn="1"/>
        </p:nvSpPr>
        <p:spPr bwMode="auto">
          <a:xfrm>
            <a:off x="1075765" y="6384464"/>
            <a:ext cx="60232" cy="144275"/>
          </a:xfrm>
          <a:custGeom>
            <a:avLst/>
            <a:gdLst>
              <a:gd name="T0" fmla="*/ 14 w 43"/>
              <a:gd name="T1" fmla="*/ 38 h 103"/>
              <a:gd name="T2" fmla="*/ 0 w 43"/>
              <a:gd name="T3" fmla="*/ 38 h 103"/>
              <a:gd name="T4" fmla="*/ 0 w 43"/>
              <a:gd name="T5" fmla="*/ 27 h 103"/>
              <a:gd name="T6" fmla="*/ 14 w 43"/>
              <a:gd name="T7" fmla="*/ 27 h 103"/>
              <a:gd name="T8" fmla="*/ 14 w 43"/>
              <a:gd name="T9" fmla="*/ 0 h 103"/>
              <a:gd name="T10" fmla="*/ 28 w 43"/>
              <a:gd name="T11" fmla="*/ 0 h 103"/>
              <a:gd name="T12" fmla="*/ 28 w 43"/>
              <a:gd name="T13" fmla="*/ 27 h 103"/>
              <a:gd name="T14" fmla="*/ 43 w 43"/>
              <a:gd name="T15" fmla="*/ 27 h 103"/>
              <a:gd name="T16" fmla="*/ 43 w 43"/>
              <a:gd name="T17" fmla="*/ 38 h 103"/>
              <a:gd name="T18" fmla="*/ 28 w 43"/>
              <a:gd name="T19" fmla="*/ 38 h 103"/>
              <a:gd name="T20" fmla="*/ 28 w 43"/>
              <a:gd name="T21" fmla="*/ 103 h 103"/>
              <a:gd name="T22" fmla="*/ 14 w 43"/>
              <a:gd name="T23" fmla="*/ 103 h 103"/>
              <a:gd name="T24" fmla="*/ 14 w 43"/>
              <a:gd name="T25" fmla="*/ 3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" h="103">
                <a:moveTo>
                  <a:pt x="14" y="38"/>
                </a:moveTo>
                <a:lnTo>
                  <a:pt x="0" y="38"/>
                </a:lnTo>
                <a:lnTo>
                  <a:pt x="0" y="27"/>
                </a:lnTo>
                <a:lnTo>
                  <a:pt x="14" y="27"/>
                </a:lnTo>
                <a:lnTo>
                  <a:pt x="14" y="0"/>
                </a:lnTo>
                <a:lnTo>
                  <a:pt x="28" y="0"/>
                </a:lnTo>
                <a:lnTo>
                  <a:pt x="28" y="27"/>
                </a:lnTo>
                <a:lnTo>
                  <a:pt x="43" y="27"/>
                </a:lnTo>
                <a:lnTo>
                  <a:pt x="43" y="38"/>
                </a:lnTo>
                <a:lnTo>
                  <a:pt x="28" y="38"/>
                </a:lnTo>
                <a:lnTo>
                  <a:pt x="28" y="103"/>
                </a:lnTo>
                <a:lnTo>
                  <a:pt x="14" y="103"/>
                </a:lnTo>
                <a:lnTo>
                  <a:pt x="14" y="3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6" name="Freeform 29">
            <a:extLst>
              <a:ext uri="{FF2B5EF4-FFF2-40B4-BE49-F238E27FC236}">
                <a16:creationId xmlns:a16="http://schemas.microsoft.com/office/drawing/2014/main" id="{C8E16BE8-409F-478D-ABE6-2CA41B873B9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38798" y="6419482"/>
            <a:ext cx="112059" cy="112059"/>
          </a:xfrm>
          <a:custGeom>
            <a:avLst/>
            <a:gdLst>
              <a:gd name="T0" fmla="*/ 0 w 108"/>
              <a:gd name="T1" fmla="*/ 54 h 108"/>
              <a:gd name="T2" fmla="*/ 54 w 108"/>
              <a:gd name="T3" fmla="*/ 0 h 108"/>
              <a:gd name="T4" fmla="*/ 108 w 108"/>
              <a:gd name="T5" fmla="*/ 54 h 108"/>
              <a:gd name="T6" fmla="*/ 54 w 108"/>
              <a:gd name="T7" fmla="*/ 108 h 108"/>
              <a:gd name="T8" fmla="*/ 0 w 108"/>
              <a:gd name="T9" fmla="*/ 54 h 108"/>
              <a:gd name="T10" fmla="*/ 19 w 108"/>
              <a:gd name="T11" fmla="*/ 54 h 108"/>
              <a:gd name="T12" fmla="*/ 54 w 108"/>
              <a:gd name="T13" fmla="*/ 90 h 108"/>
              <a:gd name="T14" fmla="*/ 89 w 108"/>
              <a:gd name="T15" fmla="*/ 54 h 108"/>
              <a:gd name="T16" fmla="*/ 54 w 108"/>
              <a:gd name="T17" fmla="*/ 19 h 108"/>
              <a:gd name="T18" fmla="*/ 19 w 108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8" h="108">
                <a:moveTo>
                  <a:pt x="0" y="54"/>
                </a:moveTo>
                <a:cubicBezTo>
                  <a:pt x="0" y="27"/>
                  <a:pt x="20" y="0"/>
                  <a:pt x="54" y="0"/>
                </a:cubicBezTo>
                <a:cubicBezTo>
                  <a:pt x="88" y="0"/>
                  <a:pt x="108" y="27"/>
                  <a:pt x="108" y="54"/>
                </a:cubicBezTo>
                <a:cubicBezTo>
                  <a:pt x="108" y="82"/>
                  <a:pt x="88" y="108"/>
                  <a:pt x="54" y="108"/>
                </a:cubicBezTo>
                <a:cubicBezTo>
                  <a:pt x="20" y="108"/>
                  <a:pt x="0" y="82"/>
                  <a:pt x="0" y="54"/>
                </a:cubicBezTo>
                <a:close/>
                <a:moveTo>
                  <a:pt x="19" y="54"/>
                </a:moveTo>
                <a:cubicBezTo>
                  <a:pt x="19" y="75"/>
                  <a:pt x="34" y="90"/>
                  <a:pt x="54" y="90"/>
                </a:cubicBezTo>
                <a:cubicBezTo>
                  <a:pt x="73" y="90"/>
                  <a:pt x="89" y="75"/>
                  <a:pt x="89" y="54"/>
                </a:cubicBezTo>
                <a:cubicBezTo>
                  <a:pt x="89" y="34"/>
                  <a:pt x="73" y="19"/>
                  <a:pt x="54" y="19"/>
                </a:cubicBezTo>
                <a:cubicBezTo>
                  <a:pt x="34" y="19"/>
                  <a:pt x="19" y="34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8" name="Freeform 30">
            <a:extLst>
              <a:ext uri="{FF2B5EF4-FFF2-40B4-BE49-F238E27FC236}">
                <a16:creationId xmlns:a16="http://schemas.microsoft.com/office/drawing/2014/main" id="{2DDEFC99-97BF-4B1E-A825-347CDCAB60EC}"/>
              </a:ext>
            </a:extLst>
          </p:cNvPr>
          <p:cNvSpPr>
            <a:spLocks/>
          </p:cNvSpPr>
          <p:nvPr userDrawn="1"/>
        </p:nvSpPr>
        <p:spPr bwMode="auto">
          <a:xfrm>
            <a:off x="1271868" y="6419482"/>
            <a:ext cx="50426" cy="109257"/>
          </a:xfrm>
          <a:custGeom>
            <a:avLst/>
            <a:gdLst>
              <a:gd name="T0" fmla="*/ 0 w 48"/>
              <a:gd name="T1" fmla="*/ 3 h 105"/>
              <a:gd name="T2" fmla="*/ 18 w 48"/>
              <a:gd name="T3" fmla="*/ 3 h 105"/>
              <a:gd name="T4" fmla="*/ 18 w 48"/>
              <a:gd name="T5" fmla="*/ 18 h 105"/>
              <a:gd name="T6" fmla="*/ 48 w 48"/>
              <a:gd name="T7" fmla="*/ 0 h 105"/>
              <a:gd name="T8" fmla="*/ 48 w 48"/>
              <a:gd name="T9" fmla="*/ 20 h 105"/>
              <a:gd name="T10" fmla="*/ 47 w 48"/>
              <a:gd name="T11" fmla="*/ 20 h 105"/>
              <a:gd name="T12" fmla="*/ 19 w 48"/>
              <a:gd name="T13" fmla="*/ 50 h 105"/>
              <a:gd name="T14" fmla="*/ 19 w 48"/>
              <a:gd name="T15" fmla="*/ 105 h 105"/>
              <a:gd name="T16" fmla="*/ 0 w 48"/>
              <a:gd name="T17" fmla="*/ 105 h 105"/>
              <a:gd name="T18" fmla="*/ 0 w 48"/>
              <a:gd name="T19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8"/>
                  <a:pt x="18" y="18"/>
                  <a:pt x="18" y="18"/>
                </a:cubicBezTo>
                <a:cubicBezTo>
                  <a:pt x="24" y="6"/>
                  <a:pt x="35" y="0"/>
                  <a:pt x="48" y="0"/>
                </a:cubicBezTo>
                <a:cubicBezTo>
                  <a:pt x="48" y="20"/>
                  <a:pt x="48" y="20"/>
                  <a:pt x="48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29" y="20"/>
                  <a:pt x="19" y="30"/>
                  <a:pt x="19" y="50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0" name="Freeform 31">
            <a:extLst>
              <a:ext uri="{FF2B5EF4-FFF2-40B4-BE49-F238E27FC236}">
                <a16:creationId xmlns:a16="http://schemas.microsoft.com/office/drawing/2014/main" id="{30A1BF0B-E0A1-49DB-8C53-B35131C3978A}"/>
              </a:ext>
            </a:extLst>
          </p:cNvPr>
          <p:cNvSpPr>
            <a:spLocks/>
          </p:cNvSpPr>
          <p:nvPr userDrawn="1"/>
        </p:nvSpPr>
        <p:spPr bwMode="auto">
          <a:xfrm>
            <a:off x="1330699" y="6419482"/>
            <a:ext cx="77041" cy="112059"/>
          </a:xfrm>
          <a:custGeom>
            <a:avLst/>
            <a:gdLst>
              <a:gd name="T0" fmla="*/ 51 w 74"/>
              <a:gd name="T1" fmla="*/ 30 h 108"/>
              <a:gd name="T2" fmla="*/ 36 w 74"/>
              <a:gd name="T3" fmla="*/ 16 h 108"/>
              <a:gd name="T4" fmla="*/ 22 w 74"/>
              <a:gd name="T5" fmla="*/ 29 h 108"/>
              <a:gd name="T6" fmla="*/ 40 w 74"/>
              <a:gd name="T7" fmla="*/ 44 h 108"/>
              <a:gd name="T8" fmla="*/ 74 w 74"/>
              <a:gd name="T9" fmla="*/ 75 h 108"/>
              <a:gd name="T10" fmla="*/ 37 w 74"/>
              <a:gd name="T11" fmla="*/ 108 h 108"/>
              <a:gd name="T12" fmla="*/ 0 w 74"/>
              <a:gd name="T13" fmla="*/ 76 h 108"/>
              <a:gd name="T14" fmla="*/ 19 w 74"/>
              <a:gd name="T15" fmla="*/ 76 h 108"/>
              <a:gd name="T16" fmla="*/ 37 w 74"/>
              <a:gd name="T17" fmla="*/ 92 h 108"/>
              <a:gd name="T18" fmla="*/ 54 w 74"/>
              <a:gd name="T19" fmla="*/ 77 h 108"/>
              <a:gd name="T20" fmla="*/ 28 w 74"/>
              <a:gd name="T21" fmla="*/ 58 h 108"/>
              <a:gd name="T22" fmla="*/ 2 w 74"/>
              <a:gd name="T23" fmla="*/ 31 h 108"/>
              <a:gd name="T24" fmla="*/ 37 w 74"/>
              <a:gd name="T25" fmla="*/ 0 h 108"/>
              <a:gd name="T26" fmla="*/ 71 w 74"/>
              <a:gd name="T27" fmla="*/ 30 h 108"/>
              <a:gd name="T28" fmla="*/ 51 w 74"/>
              <a:gd name="T29" fmla="*/ 3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" h="108">
                <a:moveTo>
                  <a:pt x="51" y="30"/>
                </a:moveTo>
                <a:cubicBezTo>
                  <a:pt x="51" y="22"/>
                  <a:pt x="46" y="16"/>
                  <a:pt x="36" y="16"/>
                </a:cubicBezTo>
                <a:cubicBezTo>
                  <a:pt x="27" y="16"/>
                  <a:pt x="22" y="23"/>
                  <a:pt x="22" y="29"/>
                </a:cubicBezTo>
                <a:cubicBezTo>
                  <a:pt x="22" y="37"/>
                  <a:pt x="30" y="41"/>
                  <a:pt x="40" y="44"/>
                </a:cubicBezTo>
                <a:cubicBezTo>
                  <a:pt x="56" y="48"/>
                  <a:pt x="73" y="53"/>
                  <a:pt x="74" y="75"/>
                </a:cubicBezTo>
                <a:cubicBezTo>
                  <a:pt x="74" y="95"/>
                  <a:pt x="57" y="108"/>
                  <a:pt x="37" y="108"/>
                </a:cubicBezTo>
                <a:cubicBezTo>
                  <a:pt x="21" y="108"/>
                  <a:pt x="1" y="99"/>
                  <a:pt x="0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88"/>
                  <a:pt x="30" y="92"/>
                  <a:pt x="37" y="92"/>
                </a:cubicBezTo>
                <a:cubicBezTo>
                  <a:pt x="47" y="92"/>
                  <a:pt x="54" y="86"/>
                  <a:pt x="54" y="77"/>
                </a:cubicBezTo>
                <a:cubicBezTo>
                  <a:pt x="54" y="67"/>
                  <a:pt x="46" y="64"/>
                  <a:pt x="28" y="58"/>
                </a:cubicBezTo>
                <a:cubicBezTo>
                  <a:pt x="14" y="53"/>
                  <a:pt x="3" y="47"/>
                  <a:pt x="2" y="31"/>
                </a:cubicBezTo>
                <a:cubicBezTo>
                  <a:pt x="2" y="12"/>
                  <a:pt x="18" y="0"/>
                  <a:pt x="37" y="0"/>
                </a:cubicBezTo>
                <a:cubicBezTo>
                  <a:pt x="51" y="0"/>
                  <a:pt x="69" y="7"/>
                  <a:pt x="71" y="30"/>
                </a:cubicBezTo>
                <a:lnTo>
                  <a:pt x="51" y="3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2" name="Freeform 32">
            <a:extLst>
              <a:ext uri="{FF2B5EF4-FFF2-40B4-BE49-F238E27FC236}">
                <a16:creationId xmlns:a16="http://schemas.microsoft.com/office/drawing/2014/main" id="{BF9D440F-5338-41CD-8237-7BE68199B7C4}"/>
              </a:ext>
            </a:extLst>
          </p:cNvPr>
          <p:cNvSpPr>
            <a:spLocks/>
          </p:cNvSpPr>
          <p:nvPr userDrawn="1"/>
        </p:nvSpPr>
        <p:spPr bwMode="auto">
          <a:xfrm>
            <a:off x="463644" y="6563758"/>
            <a:ext cx="142875" cy="149878"/>
          </a:xfrm>
          <a:custGeom>
            <a:avLst/>
            <a:gdLst>
              <a:gd name="T0" fmla="*/ 138 w 139"/>
              <a:gd name="T1" fmla="*/ 100 h 144"/>
              <a:gd name="T2" fmla="*/ 73 w 139"/>
              <a:gd name="T3" fmla="*/ 144 h 144"/>
              <a:gd name="T4" fmla="*/ 0 w 139"/>
              <a:gd name="T5" fmla="*/ 72 h 144"/>
              <a:gd name="T6" fmla="*/ 72 w 139"/>
              <a:gd name="T7" fmla="*/ 0 h 144"/>
              <a:gd name="T8" fmla="*/ 139 w 139"/>
              <a:gd name="T9" fmla="*/ 46 h 144"/>
              <a:gd name="T10" fmla="*/ 115 w 139"/>
              <a:gd name="T11" fmla="*/ 46 h 144"/>
              <a:gd name="T12" fmla="*/ 72 w 139"/>
              <a:gd name="T13" fmla="*/ 20 h 144"/>
              <a:gd name="T14" fmla="*/ 22 w 139"/>
              <a:gd name="T15" fmla="*/ 72 h 144"/>
              <a:gd name="T16" fmla="*/ 72 w 139"/>
              <a:gd name="T17" fmla="*/ 125 h 144"/>
              <a:gd name="T18" fmla="*/ 115 w 139"/>
              <a:gd name="T19" fmla="*/ 100 h 144"/>
              <a:gd name="T20" fmla="*/ 138 w 139"/>
              <a:gd name="T21" fmla="*/ 10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9" h="144">
                <a:moveTo>
                  <a:pt x="138" y="100"/>
                </a:moveTo>
                <a:cubicBezTo>
                  <a:pt x="130" y="125"/>
                  <a:pt x="104" y="144"/>
                  <a:pt x="73" y="144"/>
                </a:cubicBezTo>
                <a:cubicBezTo>
                  <a:pt x="31" y="144"/>
                  <a:pt x="0" y="112"/>
                  <a:pt x="0" y="72"/>
                </a:cubicBezTo>
                <a:cubicBezTo>
                  <a:pt x="0" y="34"/>
                  <a:pt x="30" y="0"/>
                  <a:pt x="72" y="0"/>
                </a:cubicBezTo>
                <a:cubicBezTo>
                  <a:pt x="110" y="1"/>
                  <a:pt x="132" y="27"/>
                  <a:pt x="139" y="46"/>
                </a:cubicBezTo>
                <a:cubicBezTo>
                  <a:pt x="115" y="46"/>
                  <a:pt x="115" y="46"/>
                  <a:pt x="115" y="46"/>
                </a:cubicBezTo>
                <a:cubicBezTo>
                  <a:pt x="111" y="37"/>
                  <a:pt x="97" y="20"/>
                  <a:pt x="72" y="20"/>
                </a:cubicBezTo>
                <a:cubicBezTo>
                  <a:pt x="43" y="20"/>
                  <a:pt x="22" y="44"/>
                  <a:pt x="22" y="72"/>
                </a:cubicBezTo>
                <a:cubicBezTo>
                  <a:pt x="22" y="101"/>
                  <a:pt x="43" y="125"/>
                  <a:pt x="72" y="125"/>
                </a:cubicBezTo>
                <a:cubicBezTo>
                  <a:pt x="99" y="125"/>
                  <a:pt x="112" y="105"/>
                  <a:pt x="115" y="100"/>
                </a:cubicBezTo>
                <a:lnTo>
                  <a:pt x="138" y="10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4" name="Freeform 33">
            <a:extLst>
              <a:ext uri="{FF2B5EF4-FFF2-40B4-BE49-F238E27FC236}">
                <a16:creationId xmlns:a16="http://schemas.microsoft.com/office/drawing/2014/main" id="{B822FCAB-097E-4AE8-ABEA-F3234B12833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19125" y="6601578"/>
            <a:ext cx="113460" cy="112059"/>
          </a:xfrm>
          <a:custGeom>
            <a:avLst/>
            <a:gdLst>
              <a:gd name="T0" fmla="*/ 0 w 109"/>
              <a:gd name="T1" fmla="*/ 54 h 108"/>
              <a:gd name="T2" fmla="*/ 55 w 109"/>
              <a:gd name="T3" fmla="*/ 0 h 108"/>
              <a:gd name="T4" fmla="*/ 109 w 109"/>
              <a:gd name="T5" fmla="*/ 54 h 108"/>
              <a:gd name="T6" fmla="*/ 55 w 109"/>
              <a:gd name="T7" fmla="*/ 108 h 108"/>
              <a:gd name="T8" fmla="*/ 0 w 109"/>
              <a:gd name="T9" fmla="*/ 54 h 108"/>
              <a:gd name="T10" fmla="*/ 20 w 109"/>
              <a:gd name="T11" fmla="*/ 54 h 108"/>
              <a:gd name="T12" fmla="*/ 55 w 109"/>
              <a:gd name="T13" fmla="*/ 89 h 108"/>
              <a:gd name="T14" fmla="*/ 90 w 109"/>
              <a:gd name="T15" fmla="*/ 54 h 108"/>
              <a:gd name="T16" fmla="*/ 55 w 109"/>
              <a:gd name="T17" fmla="*/ 18 h 108"/>
              <a:gd name="T18" fmla="*/ 20 w 109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9" h="108">
                <a:moveTo>
                  <a:pt x="0" y="54"/>
                </a:moveTo>
                <a:cubicBezTo>
                  <a:pt x="0" y="26"/>
                  <a:pt x="20" y="0"/>
                  <a:pt x="55" y="0"/>
                </a:cubicBezTo>
                <a:cubicBezTo>
                  <a:pt x="89" y="0"/>
                  <a:pt x="109" y="26"/>
                  <a:pt x="109" y="54"/>
                </a:cubicBezTo>
                <a:cubicBezTo>
                  <a:pt x="109" y="81"/>
                  <a:pt x="89" y="108"/>
                  <a:pt x="55" y="108"/>
                </a:cubicBezTo>
                <a:cubicBezTo>
                  <a:pt x="20" y="108"/>
                  <a:pt x="0" y="81"/>
                  <a:pt x="0" y="54"/>
                </a:cubicBezTo>
                <a:close/>
                <a:moveTo>
                  <a:pt x="20" y="54"/>
                </a:moveTo>
                <a:cubicBezTo>
                  <a:pt x="20" y="74"/>
                  <a:pt x="35" y="89"/>
                  <a:pt x="55" y="89"/>
                </a:cubicBezTo>
                <a:cubicBezTo>
                  <a:pt x="74" y="89"/>
                  <a:pt x="90" y="74"/>
                  <a:pt x="90" y="54"/>
                </a:cubicBezTo>
                <a:cubicBezTo>
                  <a:pt x="90" y="33"/>
                  <a:pt x="74" y="18"/>
                  <a:pt x="55" y="18"/>
                </a:cubicBezTo>
                <a:cubicBezTo>
                  <a:pt x="35" y="18"/>
                  <a:pt x="20" y="33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6" name="Freeform 34">
            <a:extLst>
              <a:ext uri="{FF2B5EF4-FFF2-40B4-BE49-F238E27FC236}">
                <a16:creationId xmlns:a16="http://schemas.microsoft.com/office/drawing/2014/main" id="{72D560E4-10A9-4EB9-9DB9-837C448A3DBF}"/>
              </a:ext>
            </a:extLst>
          </p:cNvPr>
          <p:cNvSpPr>
            <a:spLocks/>
          </p:cNvSpPr>
          <p:nvPr userDrawn="1"/>
        </p:nvSpPr>
        <p:spPr bwMode="auto">
          <a:xfrm>
            <a:off x="752195" y="6605780"/>
            <a:ext cx="98051" cy="107856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5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6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5"/>
                  <a:pt x="20" y="55"/>
                  <a:pt x="20" y="55"/>
                </a:cubicBezTo>
                <a:cubicBezTo>
                  <a:pt x="20" y="73"/>
                  <a:pt x="27" y="87"/>
                  <a:pt x="47" y="87"/>
                </a:cubicBezTo>
                <a:cubicBezTo>
                  <a:pt x="66" y="86"/>
                  <a:pt x="75" y="74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8" name="Freeform 35">
            <a:extLst>
              <a:ext uri="{FF2B5EF4-FFF2-40B4-BE49-F238E27FC236}">
                <a16:creationId xmlns:a16="http://schemas.microsoft.com/office/drawing/2014/main" id="{C65AD123-4941-42AE-AA9A-E27C3A8D49D8}"/>
              </a:ext>
            </a:extLst>
          </p:cNvPr>
          <p:cNvSpPr>
            <a:spLocks/>
          </p:cNvSpPr>
          <p:nvPr userDrawn="1"/>
        </p:nvSpPr>
        <p:spPr bwMode="auto">
          <a:xfrm>
            <a:off x="876860" y="6601578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2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4 w 94"/>
              <a:gd name="T13" fmla="*/ 105 h 105"/>
              <a:gd name="T14" fmla="*/ 74 w 94"/>
              <a:gd name="T15" fmla="*/ 49 h 105"/>
              <a:gd name="T16" fmla="*/ 47 w 94"/>
              <a:gd name="T17" fmla="*/ 18 h 105"/>
              <a:gd name="T18" fmla="*/ 19 w 94"/>
              <a:gd name="T19" fmla="*/ 48 h 105"/>
              <a:gd name="T20" fmla="*/ 19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4" y="0"/>
                  <a:pt x="52" y="0"/>
                </a:cubicBezTo>
                <a:cubicBezTo>
                  <a:pt x="85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4" y="105"/>
                  <a:pt x="74" y="105"/>
                  <a:pt x="74" y="105"/>
                </a:cubicBezTo>
                <a:cubicBezTo>
                  <a:pt x="74" y="49"/>
                  <a:pt x="74" y="49"/>
                  <a:pt x="74" y="49"/>
                </a:cubicBezTo>
                <a:cubicBezTo>
                  <a:pt x="74" y="31"/>
                  <a:pt x="67" y="18"/>
                  <a:pt x="47" y="18"/>
                </a:cubicBezTo>
                <a:cubicBezTo>
                  <a:pt x="28" y="18"/>
                  <a:pt x="19" y="30"/>
                  <a:pt x="19" y="48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0" name="Freeform 36">
            <a:extLst>
              <a:ext uri="{FF2B5EF4-FFF2-40B4-BE49-F238E27FC236}">
                <a16:creationId xmlns:a16="http://schemas.microsoft.com/office/drawing/2014/main" id="{A0CF9D27-88E2-4D97-AFB0-F9BD3D4576C5}"/>
              </a:ext>
            </a:extLst>
          </p:cNvPr>
          <p:cNvSpPr>
            <a:spLocks/>
          </p:cNvSpPr>
          <p:nvPr userDrawn="1"/>
        </p:nvSpPr>
        <p:spPr bwMode="auto">
          <a:xfrm>
            <a:off x="994522" y="6601578"/>
            <a:ext cx="109257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4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7" y="0"/>
                  <a:pt x="99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0" y="26"/>
                  <a:pt x="68" y="18"/>
                  <a:pt x="54" y="18"/>
                </a:cubicBezTo>
                <a:cubicBezTo>
                  <a:pt x="44" y="18"/>
                  <a:pt x="36" y="21"/>
                  <a:pt x="29" y="28"/>
                </a:cubicBezTo>
                <a:cubicBezTo>
                  <a:pt x="23" y="34"/>
                  <a:pt x="19" y="43"/>
                  <a:pt x="19" y="54"/>
                </a:cubicBezTo>
                <a:cubicBezTo>
                  <a:pt x="19" y="75"/>
                  <a:pt x="34" y="90"/>
                  <a:pt x="54" y="90"/>
                </a:cubicBezTo>
                <a:cubicBezTo>
                  <a:pt x="71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2" name="Freeform 37">
            <a:extLst>
              <a:ext uri="{FF2B5EF4-FFF2-40B4-BE49-F238E27FC236}">
                <a16:creationId xmlns:a16="http://schemas.microsoft.com/office/drawing/2014/main" id="{AA8E5DF5-0065-411B-8081-74BA0DF34D7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23390" y="6566559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6 h 103"/>
              <a:gd name="T6" fmla="*/ 0 w 14"/>
              <a:gd name="T7" fmla="*/ 16 h 103"/>
              <a:gd name="T8" fmla="*/ 0 w 14"/>
              <a:gd name="T9" fmla="*/ 0 h 103"/>
              <a:gd name="T10" fmla="*/ 0 w 14"/>
              <a:gd name="T11" fmla="*/ 28 h 103"/>
              <a:gd name="T12" fmla="*/ 14 w 14"/>
              <a:gd name="T13" fmla="*/ 28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0"/>
                </a:lnTo>
                <a:close/>
                <a:moveTo>
                  <a:pt x="0" y="28"/>
                </a:moveTo>
                <a:lnTo>
                  <a:pt x="14" y="28"/>
                </a:lnTo>
                <a:lnTo>
                  <a:pt x="14" y="103"/>
                </a:lnTo>
                <a:lnTo>
                  <a:pt x="0" y="103"/>
                </a:lnTo>
                <a:lnTo>
                  <a:pt x="0" y="2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4" name="Rectangle 38">
            <a:extLst>
              <a:ext uri="{FF2B5EF4-FFF2-40B4-BE49-F238E27FC236}">
                <a16:creationId xmlns:a16="http://schemas.microsoft.com/office/drawing/2014/main" id="{8A9BDCE7-2B55-4874-A501-68205324B3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9615" y="6566559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D1658B42-E1F9-4E5B-9571-8B45C1EC7B43}"/>
              </a:ext>
            </a:extLst>
          </p:cNvPr>
          <p:cNvSpPr>
            <a:spLocks/>
          </p:cNvSpPr>
          <p:nvPr userDrawn="1"/>
        </p:nvSpPr>
        <p:spPr bwMode="auto">
          <a:xfrm>
            <a:off x="1215838" y="6163147"/>
            <a:ext cx="427225" cy="585508"/>
          </a:xfrm>
          <a:custGeom>
            <a:avLst/>
            <a:gdLst>
              <a:gd name="T0" fmla="*/ 240 w 413"/>
              <a:gd name="T1" fmla="*/ 264 h 563"/>
              <a:gd name="T2" fmla="*/ 0 w 413"/>
              <a:gd name="T3" fmla="*/ 462 h 563"/>
              <a:gd name="T4" fmla="*/ 0 w 413"/>
              <a:gd name="T5" fmla="*/ 558 h 563"/>
              <a:gd name="T6" fmla="*/ 0 w 413"/>
              <a:gd name="T7" fmla="*/ 558 h 563"/>
              <a:gd name="T8" fmla="*/ 0 w 413"/>
              <a:gd name="T9" fmla="*/ 563 h 563"/>
              <a:gd name="T10" fmla="*/ 0 w 413"/>
              <a:gd name="T11" fmla="*/ 563 h 563"/>
              <a:gd name="T12" fmla="*/ 0 w 413"/>
              <a:gd name="T13" fmla="*/ 563 h 563"/>
              <a:gd name="T14" fmla="*/ 0 w 413"/>
              <a:gd name="T15" fmla="*/ 563 h 563"/>
              <a:gd name="T16" fmla="*/ 340 w 413"/>
              <a:gd name="T17" fmla="*/ 261 h 563"/>
              <a:gd name="T18" fmla="*/ 413 w 413"/>
              <a:gd name="T19" fmla="*/ 295 h 563"/>
              <a:gd name="T20" fmla="*/ 343 w 413"/>
              <a:gd name="T21" fmla="*/ 92 h 563"/>
              <a:gd name="T22" fmla="*/ 281 w 413"/>
              <a:gd name="T23" fmla="*/ 181 h 563"/>
              <a:gd name="T24" fmla="*/ 183 w 413"/>
              <a:gd name="T25" fmla="*/ 0 h 563"/>
              <a:gd name="T26" fmla="*/ 251 w 413"/>
              <a:gd name="T27" fmla="*/ 186 h 563"/>
              <a:gd name="T28" fmla="*/ 248 w 413"/>
              <a:gd name="T29" fmla="*/ 230 h 563"/>
              <a:gd name="T30" fmla="*/ 240 w 413"/>
              <a:gd name="T31" fmla="*/ 264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3" h="563">
                <a:moveTo>
                  <a:pt x="240" y="264"/>
                </a:moveTo>
                <a:cubicBezTo>
                  <a:pt x="209" y="373"/>
                  <a:pt x="113" y="456"/>
                  <a:pt x="0" y="462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172" y="560"/>
                  <a:pt x="309" y="430"/>
                  <a:pt x="340" y="261"/>
                </a:cubicBezTo>
                <a:cubicBezTo>
                  <a:pt x="413" y="295"/>
                  <a:pt x="413" y="295"/>
                  <a:pt x="413" y="295"/>
                </a:cubicBezTo>
                <a:cubicBezTo>
                  <a:pt x="343" y="92"/>
                  <a:pt x="343" y="92"/>
                  <a:pt x="343" y="92"/>
                </a:cubicBezTo>
                <a:cubicBezTo>
                  <a:pt x="281" y="181"/>
                  <a:pt x="281" y="181"/>
                  <a:pt x="281" y="181"/>
                </a:cubicBezTo>
                <a:cubicBezTo>
                  <a:pt x="268" y="110"/>
                  <a:pt x="231" y="47"/>
                  <a:pt x="183" y="0"/>
                </a:cubicBezTo>
                <a:cubicBezTo>
                  <a:pt x="225" y="50"/>
                  <a:pt x="251" y="114"/>
                  <a:pt x="251" y="186"/>
                </a:cubicBezTo>
                <a:cubicBezTo>
                  <a:pt x="251" y="201"/>
                  <a:pt x="250" y="216"/>
                  <a:pt x="248" y="230"/>
                </a:cubicBezTo>
                <a:lnTo>
                  <a:pt x="240" y="264"/>
                </a:lnTo>
                <a:close/>
              </a:path>
            </a:pathLst>
          </a:cu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8" name="Freeform 40">
            <a:extLst>
              <a:ext uri="{FF2B5EF4-FFF2-40B4-BE49-F238E27FC236}">
                <a16:creationId xmlns:a16="http://schemas.microsoft.com/office/drawing/2014/main" id="{83C46F57-E2B1-4C11-9C1A-B9D7B52A19EB}"/>
              </a:ext>
            </a:extLst>
          </p:cNvPr>
          <p:cNvSpPr>
            <a:spLocks/>
          </p:cNvSpPr>
          <p:nvPr userDrawn="1"/>
        </p:nvSpPr>
        <p:spPr bwMode="auto">
          <a:xfrm>
            <a:off x="1021137" y="6258397"/>
            <a:ext cx="600916" cy="495861"/>
          </a:xfrm>
          <a:custGeom>
            <a:avLst/>
            <a:gdLst>
              <a:gd name="T0" fmla="*/ 473 w 579"/>
              <a:gd name="T1" fmla="*/ 165 h 477"/>
              <a:gd name="T2" fmla="*/ 160 w 579"/>
              <a:gd name="T3" fmla="*/ 472 h 477"/>
              <a:gd name="T4" fmla="*/ 0 w 579"/>
              <a:gd name="T5" fmla="*/ 431 h 477"/>
              <a:gd name="T6" fmla="*/ 168 w 579"/>
              <a:gd name="T7" fmla="*/ 476 h 477"/>
              <a:gd name="T8" fmla="*/ 506 w 579"/>
              <a:gd name="T9" fmla="*/ 169 h 477"/>
              <a:gd name="T10" fmla="*/ 579 w 579"/>
              <a:gd name="T11" fmla="*/ 202 h 477"/>
              <a:gd name="T12" fmla="*/ 507 w 579"/>
              <a:gd name="T13" fmla="*/ 0 h 477"/>
              <a:gd name="T14" fmla="*/ 387 w 579"/>
              <a:gd name="T15" fmla="*/ 179 h 477"/>
              <a:gd name="T16" fmla="*/ 473 w 579"/>
              <a:gd name="T17" fmla="*/ 165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9" h="477">
                <a:moveTo>
                  <a:pt x="473" y="165"/>
                </a:moveTo>
                <a:cubicBezTo>
                  <a:pt x="446" y="335"/>
                  <a:pt x="320" y="468"/>
                  <a:pt x="160" y="472"/>
                </a:cubicBezTo>
                <a:cubicBezTo>
                  <a:pt x="102" y="473"/>
                  <a:pt x="48" y="457"/>
                  <a:pt x="0" y="431"/>
                </a:cubicBezTo>
                <a:cubicBezTo>
                  <a:pt x="51" y="459"/>
                  <a:pt x="105" y="477"/>
                  <a:pt x="168" y="476"/>
                </a:cubicBezTo>
                <a:cubicBezTo>
                  <a:pt x="341" y="472"/>
                  <a:pt x="477" y="339"/>
                  <a:pt x="506" y="169"/>
                </a:cubicBezTo>
                <a:cubicBezTo>
                  <a:pt x="579" y="202"/>
                  <a:pt x="579" y="202"/>
                  <a:pt x="579" y="202"/>
                </a:cubicBezTo>
                <a:cubicBezTo>
                  <a:pt x="507" y="0"/>
                  <a:pt x="507" y="0"/>
                  <a:pt x="507" y="0"/>
                </a:cubicBezTo>
                <a:cubicBezTo>
                  <a:pt x="387" y="179"/>
                  <a:pt x="387" y="179"/>
                  <a:pt x="387" y="179"/>
                </a:cubicBezTo>
                <a:lnTo>
                  <a:pt x="473" y="16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</p:spTree>
    <p:extLst>
      <p:ext uri="{BB962C8B-B14F-4D97-AF65-F5344CB8AC3E}">
        <p14:creationId xmlns:p14="http://schemas.microsoft.com/office/powerpoint/2010/main" val="964802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ancialeducatorscouncil.org/financial-literacy-curriculu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4029" y="1251541"/>
            <a:ext cx="11119281" cy="3399972"/>
          </a:xfrm>
        </p:spPr>
        <p:txBody>
          <a:bodyPr>
            <a:noAutofit/>
          </a:bodyPr>
          <a:lstStyle/>
          <a:p>
            <a:r>
              <a:rPr lang="en-US" sz="4700" dirty="0">
                <a:latin typeface="PT Sans" panose="020B0503020203020204" pitchFamily="34" charset="0"/>
                <a:ea typeface="PT Sans" panose="020B0503020203020204" pitchFamily="34" charset="0"/>
              </a:rPr>
              <a:t>Money Management PowerPoint Presentations</a:t>
            </a:r>
          </a:p>
          <a:p>
            <a:endParaRPr lang="en-US" sz="2800" dirty="0">
              <a:latin typeface="PT Sans" panose="020B0503020203020204" pitchFamily="34" charset="0"/>
              <a:ea typeface="PT Sans" panose="020B0503020203020204" pitchFamily="34" charset="0"/>
            </a:endParaRPr>
          </a:p>
          <a:p>
            <a:r>
              <a:rPr lang="en-US" sz="2800" dirty="0">
                <a:latin typeface="PT Sans" panose="020B0503020203020204" pitchFamily="34" charset="0"/>
                <a:ea typeface="PT Sans" panose="020B0503020203020204" pitchFamily="34" charset="0"/>
              </a:rPr>
              <a:t>PowerPoint Presentation Sample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DDA82D6-4F31-4E86-9AC0-6971BB4F08B2}"/>
              </a:ext>
            </a:extLst>
          </p:cNvPr>
          <p:cNvSpPr txBox="1">
            <a:spLocks/>
          </p:cNvSpPr>
          <p:nvPr/>
        </p:nvSpPr>
        <p:spPr>
          <a:xfrm>
            <a:off x="1792761" y="6087126"/>
            <a:ext cx="10273791" cy="492125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5FB10F"/>
                </a:solidFill>
              </a:rPr>
              <a:t>*This is a sample of the NFEC’s Money Management PowerPoints Presentation.  You can access the full presentation at </a:t>
            </a:r>
            <a:r>
              <a:rPr lang="en-US" sz="1400" dirty="0">
                <a:solidFill>
                  <a:srgbClr val="5FB10F"/>
                </a:solidFill>
                <a:hlinkClick r:id="rId3"/>
              </a:rPr>
              <a:t>https://www.financialeducatorscouncil.org/financial-literacy-curriculum/</a:t>
            </a:r>
            <a:endParaRPr lang="en-US" sz="1400" dirty="0">
              <a:solidFill>
                <a:srgbClr val="5FB1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70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7" y="2332920"/>
            <a:ext cx="11119281" cy="2994454"/>
          </a:xfrm>
        </p:spPr>
        <p:txBody>
          <a:bodyPr>
            <a:normAutofit/>
          </a:bodyPr>
          <a:lstStyle/>
          <a:p>
            <a:r>
              <a:rPr lang="en-US" sz="4700" dirty="0"/>
              <a:t>Budgeting, Budgeting Fundamentals &amp; Overview</a:t>
            </a:r>
          </a:p>
          <a:p>
            <a:endParaRPr lang="en-US" dirty="0"/>
          </a:p>
          <a:p>
            <a:r>
              <a:rPr lang="en-US" sz="3000" dirty="0"/>
              <a:t>Money Management PowerPoint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2696615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Budgeting Fundamentals &amp; Overview - Money Management PowerPoint Presentations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Benefits of Budgeting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Gives you control over your money</a:t>
            </a:r>
          </a:p>
          <a:p>
            <a:r>
              <a:rPr lang="en-US"/>
              <a:t>Keeps you focused toward your financial goals</a:t>
            </a:r>
          </a:p>
          <a:p>
            <a:r>
              <a:rPr lang="en-US"/>
              <a:t>Helps you stay aware of where your money goes</a:t>
            </a:r>
          </a:p>
          <a:p>
            <a:r>
              <a:rPr lang="en-US"/>
              <a:t>Helps you save for expected and unexpected costs</a:t>
            </a:r>
          </a:p>
          <a:p>
            <a:r>
              <a:rPr lang="en-US"/>
              <a:t>Clarifies areas where you can save money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587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Definition of a Budget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4476752" cy="4514317"/>
          </a:xfrm>
        </p:spPr>
        <p:txBody>
          <a:bodyPr/>
          <a:lstStyle/>
          <a:p>
            <a:r>
              <a:rPr lang="en-US" dirty="0"/>
              <a:t>“A finance plan that allocates future personal income toward expenses, savings, and debt repayment.”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Budgeting Fundamentals &amp; Overview - Money Management PowerPoint Presentations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42A48F0-D9AC-4D7E-BBF3-3D4D899F6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588" y="330169"/>
            <a:ext cx="8177776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34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Three Main Components of a Budget</a:t>
            </a:r>
          </a:p>
          <a:p>
            <a:endParaRPr lang="en-US" dirty="0"/>
          </a:p>
        </p:txBody>
      </p:sp>
      <p:pic>
        <p:nvPicPr>
          <p:cNvPr id="42" name="Picture Placeholder 41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" r="6935"/>
          <a:stretch>
            <a:fillRect/>
          </a:stretch>
        </p:blipFill>
        <p:spPr/>
      </p:pic>
      <p:pic>
        <p:nvPicPr>
          <p:cNvPr id="40" name="Picture Placeholder 39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8" r="13478"/>
          <a:stretch>
            <a:fillRect/>
          </a:stretch>
        </p:blipFill>
        <p:spPr/>
      </p:pic>
      <p:pic>
        <p:nvPicPr>
          <p:cNvPr id="41" name="Picture Placeholder 40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3" r="7783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Income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Money you earn from a range of sources.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/>
              <a:t>Expenses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/>
              <a:t>Outgoing funds you pay to others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/>
              <a:t>Savings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Anything you have left over after paying your expenses.</a:t>
            </a:r>
          </a:p>
          <a:p>
            <a:endParaRPr lang="en-US" dirty="0"/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/>
              <a:t>Budgeting</a:t>
            </a:r>
            <a:endParaRPr lang="en-US" dirty="0"/>
          </a:p>
        </p:txBody>
      </p:sp>
      <p:sp>
        <p:nvSpPr>
          <p:cNvPr id="49" name="Text Placeholder 4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Budgeting Fundamentals &amp; Overview - Money Management PowerPoint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2800187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Where to Start when Developing a Budget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7" r="899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Understand your money and how you spend it</a:t>
            </a:r>
          </a:p>
          <a:p>
            <a:r>
              <a:rPr lang="en-US" dirty="0"/>
              <a:t>Make tough decisions about spending priorities</a:t>
            </a:r>
          </a:p>
          <a:p>
            <a:r>
              <a:rPr lang="en-US" dirty="0"/>
              <a:t>Budget with a lifestyle in mind</a:t>
            </a:r>
          </a:p>
          <a:p>
            <a:r>
              <a:rPr lang="en-US" dirty="0"/>
              <a:t>Build a budget that allows you to save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Budgeting Fundamentals &amp; Overview - Money Management PowerPoint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1693629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Budgeting With A Lifestyle In Mind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Clarify the life aspects you give priority, and then split them into 3 areas:</a:t>
            </a:r>
          </a:p>
          <a:p>
            <a:endParaRPr lang="en-US" dirty="0"/>
          </a:p>
          <a:p>
            <a:r>
              <a:rPr lang="en-US" dirty="0"/>
              <a:t>Items that create meaning and bring you joy</a:t>
            </a:r>
          </a:p>
          <a:p>
            <a:r>
              <a:rPr lang="en-US" dirty="0"/>
              <a:t>Things you want, but that can wait</a:t>
            </a:r>
          </a:p>
          <a:p>
            <a:r>
              <a:rPr lang="en-US" dirty="0"/>
              <a:t>Things you would like to have, but aren’t essential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6" r="6616"/>
          <a:stretch>
            <a:fillRect/>
          </a:stretch>
        </p:blipFill>
        <p:spPr/>
      </p:pic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Budgeting Fundamentals &amp; Overview - Money Management PowerPoint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1266664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" r="7030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Things to Remember about Budgeting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57198" y="1149852"/>
            <a:ext cx="5903261" cy="4514317"/>
          </a:xfrm>
        </p:spPr>
        <p:txBody>
          <a:bodyPr/>
          <a:lstStyle/>
          <a:p>
            <a:r>
              <a:rPr lang="en-US" dirty="0"/>
              <a:t>Make sure your list reflects your priorities</a:t>
            </a:r>
          </a:p>
          <a:p>
            <a:r>
              <a:rPr lang="en-US" dirty="0"/>
              <a:t>You can always adjust your goals as your priorities change</a:t>
            </a:r>
          </a:p>
          <a:p>
            <a:r>
              <a:rPr lang="en-US" dirty="0"/>
              <a:t>Budgeting takes time, patience, and effort</a:t>
            </a:r>
          </a:p>
          <a:p>
            <a:r>
              <a:rPr lang="en-US" dirty="0"/>
              <a:t>If your first attempts don’t go as planned, don’t give up</a:t>
            </a:r>
          </a:p>
          <a:p>
            <a:r>
              <a:rPr lang="en-US" dirty="0"/>
              <a:t>Look for ways to make tracking spending easier – like mobile apps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Budgeting Fundamentals &amp; Overview - Money Management PowerPoint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2524063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Budgeting Fundamentals &amp; Overview - Money Management PowerPoint Presentations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What Happens if you Don’t Budget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Overspending</a:t>
            </a:r>
          </a:p>
          <a:p>
            <a:r>
              <a:rPr lang="en-US" dirty="0"/>
              <a:t>Falling into a debt cycle</a:t>
            </a:r>
          </a:p>
          <a:p>
            <a:r>
              <a:rPr lang="en-US" dirty="0"/>
              <a:t>Limited spending power</a:t>
            </a:r>
          </a:p>
          <a:p>
            <a:r>
              <a:rPr lang="en-US" dirty="0"/>
              <a:t>Limited savings and investments</a:t>
            </a:r>
          </a:p>
          <a:p>
            <a:r>
              <a:rPr lang="en-US" dirty="0"/>
              <a:t>Lack of future security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565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Finally…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Budgeting is about saving money</a:t>
            </a:r>
          </a:p>
          <a:p>
            <a:r>
              <a:rPr lang="en-US" dirty="0"/>
              <a:t>Better budgeting helps you end up with more money to manage</a:t>
            </a:r>
          </a:p>
          <a:p>
            <a:r>
              <a:rPr lang="en-US" dirty="0"/>
              <a:t>An accurate budget brings discipline and order to your finances</a:t>
            </a:r>
          </a:p>
          <a:p>
            <a:r>
              <a:rPr lang="en-US" dirty="0"/>
              <a:t>Use your budget to guide important decisions</a:t>
            </a:r>
          </a:p>
          <a:p>
            <a:r>
              <a:rPr lang="en-US" dirty="0"/>
              <a:t>Earning more than you spend is the way to a low-stress, comfortable life!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59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049573" y="5897505"/>
            <a:ext cx="10922792" cy="466445"/>
          </a:xfrm>
        </p:spPr>
        <p:txBody>
          <a:bodyPr>
            <a:normAutofit/>
          </a:bodyPr>
          <a:lstStyle/>
          <a:p>
            <a:r>
              <a:rPr lang="en-US" sz="1600" dirty="0"/>
              <a:t>Budgeting, </a:t>
            </a:r>
            <a:r>
              <a:rPr lang="en-US" dirty="0"/>
              <a:t>Setting Savings Goals &amp; Creating a Savings Plan </a:t>
            </a:r>
            <a:r>
              <a:rPr lang="en-US" sz="1600" dirty="0"/>
              <a:t>- Money Management PowerPoint Presentations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7" y="2070472"/>
            <a:ext cx="11270047" cy="2867288"/>
          </a:xfrm>
        </p:spPr>
        <p:txBody>
          <a:bodyPr>
            <a:normAutofit/>
          </a:bodyPr>
          <a:lstStyle/>
          <a:p>
            <a:r>
              <a:rPr lang="en-US" sz="4700" dirty="0"/>
              <a:t>Budgeting, Setting Savings Goals And Creating A Savings Plan</a:t>
            </a:r>
          </a:p>
          <a:p>
            <a:endParaRPr lang="en-US" dirty="0"/>
          </a:p>
          <a:p>
            <a:r>
              <a:rPr lang="en-US" sz="3000" dirty="0"/>
              <a:t>Money Management PowerPoint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1046094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Three Components of a Savings Plan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</a:t>
            </a:r>
            <a:r>
              <a:rPr lang="en-US" dirty="0"/>
              <a:t>Setting Savings Goals &amp; Creating a Savings Plan </a:t>
            </a:r>
            <a:r>
              <a:rPr lang="en-US" sz="1600" dirty="0"/>
              <a:t>- Money Management PowerPoint Presentations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D61F7F-AD89-423E-8435-66535BAA2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665" y="1244887"/>
            <a:ext cx="7837759" cy="432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7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</a:t>
            </a:r>
            <a:r>
              <a:rPr lang="en-US" dirty="0"/>
              <a:t>Setting Savings Goals &amp; Creating a Savings Plan </a:t>
            </a:r>
            <a:r>
              <a:rPr lang="en-US" sz="1600" dirty="0"/>
              <a:t>- Money Management PowerPoint Presentations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Emergency Fund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Should be liquid (easily converted to cash)</a:t>
            </a:r>
          </a:p>
          <a:p>
            <a:r>
              <a:rPr lang="en-US" dirty="0"/>
              <a:t>Equal to at least 6 months of your essential living expenses</a:t>
            </a:r>
          </a:p>
          <a:p>
            <a:r>
              <a:rPr lang="en-US" dirty="0"/>
              <a:t>Those in downsizing or highly competitive industries should save more</a:t>
            </a:r>
          </a:p>
          <a:p>
            <a:r>
              <a:rPr lang="en-US" dirty="0"/>
              <a:t>Be prepared for a market collapse</a:t>
            </a:r>
          </a:p>
          <a:p>
            <a:r>
              <a:rPr lang="en-US" dirty="0"/>
              <a:t>Cushion for handling unexpected expenses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360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Simple Emergency Fund Calculation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5696859" cy="4514317"/>
          </a:xfrm>
        </p:spPr>
        <p:txBody>
          <a:bodyPr/>
          <a:lstStyle/>
          <a:p>
            <a:pPr marL="228600" lvl="1">
              <a:lnSpc>
                <a:spcPct val="10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A simple calculation is to multiply your monthly financial needs by 6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</a:t>
            </a:r>
            <a:r>
              <a:rPr lang="en-US" dirty="0"/>
              <a:t>Setting Savings Goals &amp; Creating a Savings Plan </a:t>
            </a:r>
            <a:r>
              <a:rPr lang="en-US" sz="1600" dirty="0"/>
              <a:t>- Money Management PowerPoint Presentations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271D7F-64D6-4B79-96BC-2D50CBF436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34"/>
          <a:stretch/>
        </p:blipFill>
        <p:spPr>
          <a:xfrm>
            <a:off x="6900340" y="413939"/>
            <a:ext cx="4449623" cy="518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84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Advanced Emergency Fund Calculation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57199" y="1149852"/>
            <a:ext cx="5958116" cy="4514317"/>
          </a:xfrm>
        </p:spPr>
        <p:txBody>
          <a:bodyPr/>
          <a:lstStyle/>
          <a:p>
            <a:r>
              <a:rPr lang="en-US" dirty="0"/>
              <a:t>Consider the amount of </a:t>
            </a:r>
            <a:r>
              <a:rPr lang="en-US" dirty="0" err="1"/>
              <a:t>tima</a:t>
            </a:r>
            <a:r>
              <a:rPr lang="en-US" dirty="0"/>
              <a:t> it would take you to replace your income source if that </a:t>
            </a:r>
            <a:r>
              <a:rPr lang="en-US" dirty="0" err="1"/>
              <a:t>soure</a:t>
            </a:r>
            <a:r>
              <a:rPr lang="en-US" dirty="0"/>
              <a:t> were lost. Set aside at least 6 months’ worth of expenses, plus expenses for the time it would take to replace your income source.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</a:t>
            </a:r>
            <a:r>
              <a:rPr lang="en-US" dirty="0"/>
              <a:t>Setting Savings Goals &amp; Creating a Savings Plan </a:t>
            </a:r>
            <a:r>
              <a:rPr lang="en-US" sz="1600" dirty="0"/>
              <a:t>- Money Management PowerPoint Presentations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C65224-DBBC-4DD7-B826-F467A4A319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60"/>
          <a:stretch/>
        </p:blipFill>
        <p:spPr>
          <a:xfrm>
            <a:off x="6124591" y="490138"/>
            <a:ext cx="6067409" cy="505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86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</a:t>
            </a:r>
            <a:r>
              <a:rPr lang="en-US" dirty="0"/>
              <a:t>Setting Savings Goals &amp; Creating a Savings Plan </a:t>
            </a:r>
            <a:r>
              <a:rPr lang="en-US" sz="1600" dirty="0"/>
              <a:t>- Money Management PowerPoint Presentations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When should you use your emergency fund?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Sudden unemployment</a:t>
            </a:r>
          </a:p>
          <a:p>
            <a:r>
              <a:rPr lang="en-US" dirty="0"/>
              <a:t>Replace things you must have to make money</a:t>
            </a:r>
          </a:p>
          <a:p>
            <a:r>
              <a:rPr lang="en-US" dirty="0"/>
              <a:t>Emergency medical expenses</a:t>
            </a:r>
          </a:p>
          <a:p>
            <a:r>
              <a:rPr lang="en-US" dirty="0"/>
              <a:t>Disaster recovery</a:t>
            </a:r>
          </a:p>
          <a:p>
            <a:r>
              <a:rPr lang="en-US" dirty="0"/>
              <a:t>Deductibles in case of accident or loss</a:t>
            </a:r>
          </a:p>
          <a:p>
            <a:r>
              <a:rPr lang="en-US" dirty="0"/>
              <a:t>Repairs that would result in further damage if neglected</a:t>
            </a:r>
          </a:p>
          <a:p>
            <a:r>
              <a:rPr lang="en-US" dirty="0"/>
              <a:t>Unexpected expenses:</a:t>
            </a:r>
          </a:p>
          <a:p>
            <a:pPr lvl="1"/>
            <a:r>
              <a:rPr lang="en-US" dirty="0"/>
              <a:t>Was it impossible to plan for?</a:t>
            </a:r>
          </a:p>
          <a:p>
            <a:pPr lvl="1"/>
            <a:r>
              <a:rPr lang="en-US" dirty="0"/>
              <a:t>Is it urgent?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933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Deciding When to Use Your Emergency Fund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</a:t>
            </a:r>
            <a:r>
              <a:rPr lang="en-US" dirty="0"/>
              <a:t>Setting Savings Goals &amp; Creating a Savings Plan </a:t>
            </a:r>
            <a:r>
              <a:rPr lang="en-US" sz="1600" dirty="0"/>
              <a:t>- Money Management PowerPoint Presentations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40E111-808A-40E4-8769-59F092FA1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478" y="1242195"/>
            <a:ext cx="8731045" cy="424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57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6" b="7786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Short-term Savings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Money set aside for fun things now</a:t>
            </a:r>
          </a:p>
          <a:p>
            <a:r>
              <a:rPr lang="en-US" dirty="0"/>
              <a:t>Enjoy the fruits of your labor</a:t>
            </a:r>
          </a:p>
          <a:p>
            <a:r>
              <a:rPr lang="en-US" dirty="0"/>
              <a:t>Provides near-term gratification without going into debt</a:t>
            </a:r>
          </a:p>
          <a:p>
            <a:r>
              <a:rPr lang="en-US" dirty="0"/>
              <a:t>Gets you in the habit of evaluating and prioritizing your wants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69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r="7084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Long-term Savings</a:t>
            </a: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Money for future investments</a:t>
            </a:r>
          </a:p>
          <a:p>
            <a:r>
              <a:rPr lang="en-US" dirty="0"/>
              <a:t>Long-term financial plans, such as retirement</a:t>
            </a:r>
          </a:p>
          <a:p>
            <a:r>
              <a:rPr lang="en-US" dirty="0"/>
              <a:t>“Pay yourself first”</a:t>
            </a:r>
          </a:p>
          <a:p>
            <a:r>
              <a:rPr lang="en-US" dirty="0"/>
              <a:t>Target 10% of your take-home income</a:t>
            </a:r>
          </a:p>
          <a:p>
            <a:r>
              <a:rPr lang="en-US" dirty="0"/>
              <a:t>Increase the amount over time</a:t>
            </a:r>
          </a:p>
          <a:p>
            <a:r>
              <a:rPr lang="en-US" dirty="0"/>
              <a:t>Use automatic transfers to make long-term savings routine</a:t>
            </a:r>
          </a:p>
          <a:p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</a:t>
            </a:r>
            <a:r>
              <a:rPr lang="en-US" dirty="0"/>
              <a:t>Setting Savings Goals &amp; Creating a Savings Plan </a:t>
            </a:r>
            <a:r>
              <a:rPr lang="en-US" sz="1600" dirty="0"/>
              <a:t>- Money Management PowerPoint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788218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Setting a Long-term Savings Goal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</a:t>
            </a:r>
            <a:r>
              <a:rPr lang="en-US" dirty="0"/>
              <a:t>Setting Savings Goals &amp; Creating a Savings Plan </a:t>
            </a:r>
            <a:r>
              <a:rPr lang="en-US" sz="1600" dirty="0"/>
              <a:t>- Money Management PowerPoint Presentations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A692A1-E49C-4B86-A63A-8C57D808D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45" y="1311252"/>
            <a:ext cx="9969910" cy="423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129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Factors to Consider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Find out the real cost of unemployment in your industry</a:t>
            </a:r>
          </a:p>
          <a:p>
            <a:r>
              <a:rPr lang="en-US" dirty="0"/>
              <a:t>Caring for aging family members</a:t>
            </a:r>
          </a:p>
          <a:p>
            <a:r>
              <a:rPr lang="en-US" dirty="0"/>
              <a:t>Debt load vs. your savings or investment returns</a:t>
            </a:r>
          </a:p>
          <a:p>
            <a:r>
              <a:rPr lang="en-US" dirty="0"/>
              <a:t>Two simple ways to save more money:</a:t>
            </a:r>
          </a:p>
          <a:p>
            <a:pPr lvl="1"/>
            <a:r>
              <a:rPr lang="en-US" dirty="0"/>
              <a:t>Increase income</a:t>
            </a:r>
          </a:p>
          <a:p>
            <a:pPr lvl="1"/>
            <a:r>
              <a:rPr lang="en-US" dirty="0"/>
              <a:t>Cut down on expenses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6" r="6706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</a:t>
            </a:r>
            <a:r>
              <a:rPr lang="en-US" dirty="0"/>
              <a:t>Setting Savings Goals &amp; Creating a Savings Plan </a:t>
            </a:r>
            <a:r>
              <a:rPr lang="en-US" sz="1600" dirty="0"/>
              <a:t>- Money Management PowerPoint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4117363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Developing an Individualized Savings Plan</a:t>
            </a:r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" t="12271" r="32134" b="5854"/>
          <a:stretch/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Set emergency fund targets</a:t>
            </a:r>
          </a:p>
          <a:p>
            <a:pPr lvl="1"/>
            <a:r>
              <a:rPr lang="en-US" dirty="0"/>
              <a:t>Decide on the standard of living you’ll maintain during unemployment</a:t>
            </a:r>
          </a:p>
          <a:p>
            <a:r>
              <a:rPr lang="en-US" dirty="0"/>
              <a:t>Short-term savings targets</a:t>
            </a:r>
          </a:p>
          <a:p>
            <a:pPr lvl="1"/>
            <a:r>
              <a:rPr lang="en-US" dirty="0"/>
              <a:t>What major expenses are coming up?</a:t>
            </a:r>
          </a:p>
          <a:p>
            <a:pPr lvl="1"/>
            <a:r>
              <a:rPr lang="en-US" dirty="0"/>
              <a:t>How much do you have saved now?</a:t>
            </a:r>
          </a:p>
          <a:p>
            <a:pPr lvl="1"/>
            <a:r>
              <a:rPr lang="en-US" dirty="0"/>
              <a:t>When do you need them?</a:t>
            </a:r>
          </a:p>
          <a:p>
            <a:r>
              <a:rPr lang="en-US" dirty="0"/>
              <a:t>Long-term savings targets</a:t>
            </a:r>
          </a:p>
          <a:p>
            <a:pPr lvl="1"/>
            <a:r>
              <a:rPr lang="en-US" dirty="0"/>
              <a:t>Shoot for saving 10% of your net income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Budgeting, </a:t>
            </a:r>
            <a:r>
              <a:rPr lang="en-US" dirty="0"/>
              <a:t>Setting Savings Goals &amp; Creating a Savings Plan </a:t>
            </a:r>
            <a:r>
              <a:rPr lang="en-US" sz="1600" dirty="0"/>
              <a:t>- Money Management PowerPoint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2816532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988</Words>
  <Application>Microsoft Office PowerPoint</Application>
  <PresentationFormat>Widescreen</PresentationFormat>
  <Paragraphs>126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PT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Finally…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Short-term Savings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Vince Shorb</dc:creator>
  <cp:lastModifiedBy>Vince Shorb</cp:lastModifiedBy>
  <cp:revision>10</cp:revision>
  <dcterms:created xsi:type="dcterms:W3CDTF">2020-10-12T16:58:29Z</dcterms:created>
  <dcterms:modified xsi:type="dcterms:W3CDTF">2020-10-12T21:16:11Z</dcterms:modified>
</cp:coreProperties>
</file>