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notesMasterIdLst>
    <p:notesMasterId r:id="rId21"/>
  </p:notesMasterIdLst>
  <p:handoutMasterIdLst>
    <p:handoutMasterId r:id="rId22"/>
  </p:handout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91" r:id="rId15"/>
    <p:sldId id="292" r:id="rId16"/>
    <p:sldId id="293" r:id="rId17"/>
    <p:sldId id="294" r:id="rId18"/>
    <p:sldId id="295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10F"/>
    <a:srgbClr val="EEEDEC"/>
    <a:srgbClr val="1A077D"/>
    <a:srgbClr val="F7F8FA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Hendricks" userId="111916b20f91a2c1" providerId="LiveId" clId="{BE1A51D7-74AC-4715-A983-D1762B54C425}"/>
    <pc:docChg chg="undo custSel addSld delSld">
      <pc:chgData name="Nikki Hendricks" userId="111916b20f91a2c1" providerId="LiveId" clId="{BE1A51D7-74AC-4715-A983-D1762B54C425}" dt="2021-05-27T22:26:35.635" v="5" actId="47"/>
      <pc:docMkLst>
        <pc:docMk/>
      </pc:docMkLst>
      <pc:sldChg chg="del">
        <pc:chgData name="Nikki Hendricks" userId="111916b20f91a2c1" providerId="LiveId" clId="{BE1A51D7-74AC-4715-A983-D1762B54C425}" dt="2021-05-27T22:26:17.127" v="3" actId="47"/>
        <pc:sldMkLst>
          <pc:docMk/>
          <pc:sldMk cId="3199766003" sldId="282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3092602079" sldId="283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3029346553" sldId="284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1162063500" sldId="285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399381996" sldId="286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1282616269" sldId="287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4237456866" sldId="288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132814118" sldId="289"/>
        </pc:sldMkLst>
      </pc:sldChg>
      <pc:sldChg chg="del">
        <pc:chgData name="Nikki Hendricks" userId="111916b20f91a2c1" providerId="LiveId" clId="{BE1A51D7-74AC-4715-A983-D1762B54C425}" dt="2021-05-27T22:26:08.420" v="0" actId="47"/>
        <pc:sldMkLst>
          <pc:docMk/>
          <pc:sldMk cId="1463240610" sldId="290"/>
        </pc:sldMkLst>
      </pc:sldChg>
      <pc:sldChg chg="add del">
        <pc:chgData name="Nikki Hendricks" userId="111916b20f91a2c1" providerId="LiveId" clId="{BE1A51D7-74AC-4715-A983-D1762B54C425}" dt="2021-05-27T22:26:14.882" v="2" actId="47"/>
        <pc:sldMkLst>
          <pc:docMk/>
          <pc:sldMk cId="3929039343" sldId="291"/>
        </pc:sldMkLst>
      </pc:sldChg>
      <pc:sldChg chg="del">
        <pc:chgData name="Nikki Hendricks" userId="111916b20f91a2c1" providerId="LiveId" clId="{BE1A51D7-74AC-4715-A983-D1762B54C425}" dt="2021-05-27T22:26:35.635" v="5" actId="47"/>
        <pc:sldMkLst>
          <pc:docMk/>
          <pc:sldMk cId="1967098018" sldId="29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552549179" sldId="29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359568250" sldId="29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161745746" sldId="30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638246766" sldId="30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048217997" sldId="30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17659635" sldId="30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753373318" sldId="30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529142690" sldId="30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4083913" sldId="30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722312533" sldId="30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84278599" sldId="30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446525592" sldId="30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823223452" sldId="31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609733564" sldId="31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843260810" sldId="31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942945013" sldId="31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790638484" sldId="31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183542658" sldId="31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696023496" sldId="31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414390477" sldId="31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526692160" sldId="31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241899881" sldId="31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950203450" sldId="32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875303401" sldId="32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006520846" sldId="32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121990454" sldId="32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55484637" sldId="32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385327238" sldId="32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626339590" sldId="32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03062719" sldId="32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67888915" sldId="32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527328619" sldId="32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868690415" sldId="33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16854026" sldId="33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720380402" sldId="33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159076854" sldId="33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858320530" sldId="33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285176261" sldId="33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322790106" sldId="33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034313571" sldId="33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996073278" sldId="33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555198626" sldId="33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563086190" sldId="34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208641856" sldId="34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190501654" sldId="34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670069128" sldId="34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222394240" sldId="34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112781657" sldId="34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687060430" sldId="34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825398451" sldId="34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080836208" sldId="34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331810409" sldId="34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717180584" sldId="35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67718709" sldId="35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256787342" sldId="35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6242293" sldId="35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773177556" sldId="35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845792201" sldId="35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789569788" sldId="35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114704269" sldId="35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40640318" sldId="35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67439343" sldId="35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4037525167" sldId="36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20320496" sldId="36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262793007" sldId="36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598083614" sldId="36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958879862" sldId="36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956993616" sldId="36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5889041" sldId="36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343567931" sldId="36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841160635" sldId="36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398856790" sldId="36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139177240" sldId="37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535177301" sldId="37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81005055" sldId="37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632896682" sldId="37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781260659" sldId="37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929250538" sldId="37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407293639" sldId="37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810086327" sldId="377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969148242" sldId="378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544148600" sldId="379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546384403" sldId="380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75300508" sldId="381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844023974" sldId="382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853545272" sldId="383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883422074" sldId="384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3074720908" sldId="385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1973801413" sldId="386"/>
        </pc:sldMkLst>
      </pc:sldChg>
      <pc:sldChg chg="del">
        <pc:chgData name="Nikki Hendricks" userId="111916b20f91a2c1" providerId="LiveId" clId="{BE1A51D7-74AC-4715-A983-D1762B54C425}" dt="2021-05-27T22:26:32.845" v="4" actId="47"/>
        <pc:sldMkLst>
          <pc:docMk/>
          <pc:sldMk cId="2299275784" sldId="38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3E54D-A390-44B7-AB4D-8CAAD6C4B9E1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CAF71-B2C0-4B65-9966-6243D1A48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82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AB9B8-E13E-4A87-971C-D375A57EAF57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BC89C-E697-4587-9C96-595F9C3D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7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764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3184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8457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398831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4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3489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844826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84127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7090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04797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04798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2539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490140"/>
            <a:ext cx="7047981" cy="517403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5526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95793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11501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15705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2203198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5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2623602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3247824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57"/>
          <p:cNvSpPr>
            <a:spLocks noGrp="1"/>
          </p:cNvSpPr>
          <p:nvPr>
            <p:ph type="body" sz="quarter" idx="26" hasCustomPrompt="1"/>
          </p:nvPr>
        </p:nvSpPr>
        <p:spPr>
          <a:xfrm>
            <a:off x="457197" y="3668228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457197" y="43008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Text Placeholder 57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7" y="47212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455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5948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859488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3743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696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 b="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37166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3733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1125390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95640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45619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582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55832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7400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5"/>
          <p:cNvSpPr>
            <a:spLocks noGrp="1"/>
          </p:cNvSpPr>
          <p:nvPr>
            <p:ph type="pic" sz="quarter" idx="19"/>
          </p:nvPr>
        </p:nvSpPr>
        <p:spPr>
          <a:xfrm>
            <a:off x="2203761" y="2023107"/>
            <a:ext cx="3850798" cy="3344762"/>
          </a:xfrm>
          <a:custGeom>
            <a:avLst/>
            <a:gdLst>
              <a:gd name="connsiteX0" fmla="*/ 1071169 w 3850798"/>
              <a:gd name="connsiteY0" fmla="*/ 0 h 3344762"/>
              <a:gd name="connsiteX1" fmla="*/ 3170009 w 3850798"/>
              <a:gd name="connsiteY1" fmla="*/ 0 h 3344762"/>
              <a:gd name="connsiteX2" fmla="*/ 3564356 w 3850798"/>
              <a:gd name="connsiteY2" fmla="*/ 613684 h 3344762"/>
              <a:gd name="connsiteX3" fmla="*/ 3181176 w 3850798"/>
              <a:gd name="connsiteY3" fmla="*/ 1219035 h 3344762"/>
              <a:gd name="connsiteX4" fmla="*/ 3737365 w 3850798"/>
              <a:gd name="connsiteY4" fmla="*/ 2104503 h 3344762"/>
              <a:gd name="connsiteX5" fmla="*/ 3850798 w 3850798"/>
              <a:gd name="connsiteY5" fmla="*/ 2285317 h 3344762"/>
              <a:gd name="connsiteX6" fmla="*/ 3170009 w 3850798"/>
              <a:gd name="connsiteY6" fmla="*/ 3344762 h 3344762"/>
              <a:gd name="connsiteX7" fmla="*/ 1071169 w 3850798"/>
              <a:gd name="connsiteY7" fmla="*/ 3344762 h 3344762"/>
              <a:gd name="connsiteX8" fmla="*/ 305137 w 3850798"/>
              <a:gd name="connsiteY8" fmla="*/ 2152661 h 3344762"/>
              <a:gd name="connsiteX9" fmla="*/ 0 w 3850798"/>
              <a:gd name="connsiteY9" fmla="*/ 1666957 h 33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0798" h="3344762">
                <a:moveTo>
                  <a:pt x="1071169" y="0"/>
                </a:moveTo>
                <a:lnTo>
                  <a:pt x="3170009" y="0"/>
                </a:lnTo>
                <a:lnTo>
                  <a:pt x="3564356" y="613684"/>
                </a:lnTo>
                <a:lnTo>
                  <a:pt x="3181176" y="1219035"/>
                </a:lnTo>
                <a:lnTo>
                  <a:pt x="3737365" y="2104503"/>
                </a:lnTo>
                <a:lnTo>
                  <a:pt x="3850798" y="2285317"/>
                </a:lnTo>
                <a:lnTo>
                  <a:pt x="3170009" y="3344762"/>
                </a:lnTo>
                <a:lnTo>
                  <a:pt x="1071169" y="3344762"/>
                </a:lnTo>
                <a:lnTo>
                  <a:pt x="305137" y="2152661"/>
                </a:lnTo>
                <a:lnTo>
                  <a:pt x="0" y="166695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581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0"/>
          </p:nvPr>
        </p:nvSpPr>
        <p:spPr>
          <a:xfrm>
            <a:off x="5534395" y="1470057"/>
            <a:ext cx="4457331" cy="3541681"/>
          </a:xfrm>
          <a:custGeom>
            <a:avLst/>
            <a:gdLst>
              <a:gd name="connsiteX0" fmla="*/ 1133445 w 4457331"/>
              <a:gd name="connsiteY0" fmla="*/ 0 h 3541681"/>
              <a:gd name="connsiteX1" fmla="*/ 2229524 w 4457331"/>
              <a:gd name="connsiteY1" fmla="*/ 1772 h 3541681"/>
              <a:gd name="connsiteX2" fmla="*/ 3345049 w 4457331"/>
              <a:gd name="connsiteY2" fmla="*/ 3576 h 3541681"/>
              <a:gd name="connsiteX3" fmla="*/ 3901190 w 4457331"/>
              <a:gd name="connsiteY3" fmla="*/ 888914 h 3541681"/>
              <a:gd name="connsiteX4" fmla="*/ 4457331 w 4457331"/>
              <a:gd name="connsiteY4" fmla="*/ 1774252 h 3541681"/>
              <a:gd name="connsiteX5" fmla="*/ 3897946 w 4457331"/>
              <a:gd name="connsiteY5" fmla="*/ 2658147 h 3541681"/>
              <a:gd name="connsiteX6" fmla="*/ 3338201 w 4457331"/>
              <a:gd name="connsiteY6" fmla="*/ 3541681 h 3541681"/>
              <a:gd name="connsiteX7" fmla="*/ 2222676 w 4457331"/>
              <a:gd name="connsiteY7" fmla="*/ 3539877 h 3541681"/>
              <a:gd name="connsiteX8" fmla="*/ 1131181 w 4457331"/>
              <a:gd name="connsiteY8" fmla="*/ 3538112 h 3541681"/>
              <a:gd name="connsiteX9" fmla="*/ 0 w 4457331"/>
              <a:gd name="connsiteY9" fmla="*/ 1770825 h 354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57331" h="3541681">
                <a:moveTo>
                  <a:pt x="1133445" y="0"/>
                </a:moveTo>
                <a:lnTo>
                  <a:pt x="2229524" y="1772"/>
                </a:lnTo>
                <a:lnTo>
                  <a:pt x="3345049" y="3576"/>
                </a:lnTo>
                <a:lnTo>
                  <a:pt x="3901190" y="888914"/>
                </a:lnTo>
                <a:lnTo>
                  <a:pt x="4457331" y="1774252"/>
                </a:lnTo>
                <a:lnTo>
                  <a:pt x="3897946" y="2658147"/>
                </a:lnTo>
                <a:lnTo>
                  <a:pt x="3338201" y="3541681"/>
                </a:lnTo>
                <a:lnTo>
                  <a:pt x="2222676" y="3539877"/>
                </a:lnTo>
                <a:lnTo>
                  <a:pt x="1131181" y="3538112"/>
                </a:lnTo>
                <a:lnTo>
                  <a:pt x="0" y="177082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4960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918475" y="1927562"/>
            <a:ext cx="3653252" cy="3185442"/>
          </a:xfrm>
          <a:custGeom>
            <a:avLst/>
            <a:gdLst>
              <a:gd name="connsiteX0" fmla="*/ 1020979 w 3653252"/>
              <a:gd name="connsiteY0" fmla="*/ 0 h 3185442"/>
              <a:gd name="connsiteX1" fmla="*/ 3019846 w 3653252"/>
              <a:gd name="connsiteY1" fmla="*/ 0 h 3185442"/>
              <a:gd name="connsiteX2" fmla="*/ 3384531 w 3653252"/>
              <a:gd name="connsiteY2" fmla="*/ 567524 h 3185442"/>
              <a:gd name="connsiteX3" fmla="*/ 3004377 w 3653252"/>
              <a:gd name="connsiteY3" fmla="*/ 1167496 h 3185442"/>
              <a:gd name="connsiteX4" fmla="*/ 3529722 w 3653252"/>
              <a:gd name="connsiteY4" fmla="*/ 2003012 h 3185442"/>
              <a:gd name="connsiteX5" fmla="*/ 3653252 w 3653252"/>
              <a:gd name="connsiteY5" fmla="*/ 2199735 h 3185442"/>
              <a:gd name="connsiteX6" fmla="*/ 3019846 w 3653252"/>
              <a:gd name="connsiteY6" fmla="*/ 3185442 h 3185442"/>
              <a:gd name="connsiteX7" fmla="*/ 1020979 w 3653252"/>
              <a:gd name="connsiteY7" fmla="*/ 3185442 h 3185442"/>
              <a:gd name="connsiteX8" fmla="*/ 222572 w 3653252"/>
              <a:gd name="connsiteY8" fmla="*/ 1942959 h 3185442"/>
              <a:gd name="connsiteX9" fmla="*/ 0 w 3653252"/>
              <a:gd name="connsiteY9" fmla="*/ 1588851 h 318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3252" h="3185442">
                <a:moveTo>
                  <a:pt x="1020979" y="0"/>
                </a:moveTo>
                <a:lnTo>
                  <a:pt x="3019846" y="0"/>
                </a:lnTo>
                <a:lnTo>
                  <a:pt x="3384531" y="567524"/>
                </a:lnTo>
                <a:lnTo>
                  <a:pt x="3004377" y="1167496"/>
                </a:lnTo>
                <a:lnTo>
                  <a:pt x="3529722" y="2003012"/>
                </a:lnTo>
                <a:lnTo>
                  <a:pt x="3653252" y="2199735"/>
                </a:lnTo>
                <a:lnTo>
                  <a:pt x="3019846" y="3185442"/>
                </a:lnTo>
                <a:lnTo>
                  <a:pt x="1020979" y="3185442"/>
                </a:lnTo>
                <a:lnTo>
                  <a:pt x="222572" y="1942959"/>
                </a:lnTo>
                <a:lnTo>
                  <a:pt x="0" y="1588851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9" name="Picture Placeholder 58"/>
          <p:cNvSpPr>
            <a:spLocks noGrp="1"/>
          </p:cNvSpPr>
          <p:nvPr>
            <p:ph type="pic" sz="quarter" idx="22"/>
          </p:nvPr>
        </p:nvSpPr>
        <p:spPr>
          <a:xfrm>
            <a:off x="4078288" y="1450975"/>
            <a:ext cx="4135597" cy="3286098"/>
          </a:xfrm>
          <a:custGeom>
            <a:avLst/>
            <a:gdLst>
              <a:gd name="connsiteX0" fmla="*/ 1038599 w 4135597"/>
              <a:gd name="connsiteY0" fmla="*/ 0 h 3286098"/>
              <a:gd name="connsiteX1" fmla="*/ 2073956 w 4135597"/>
              <a:gd name="connsiteY1" fmla="*/ 1802 h 3286098"/>
              <a:gd name="connsiteX2" fmla="*/ 3109673 w 4135597"/>
              <a:gd name="connsiteY2" fmla="*/ 3244 h 3286098"/>
              <a:gd name="connsiteX3" fmla="*/ 3625910 w 4135597"/>
              <a:gd name="connsiteY3" fmla="*/ 824685 h 3286098"/>
              <a:gd name="connsiteX4" fmla="*/ 4135597 w 4135597"/>
              <a:gd name="connsiteY4" fmla="*/ 1636625 h 3286098"/>
              <a:gd name="connsiteX5" fmla="*/ 3087357 w 4135597"/>
              <a:gd name="connsiteY5" fmla="*/ 3286098 h 3286098"/>
              <a:gd name="connsiteX6" fmla="*/ 2067832 w 4135597"/>
              <a:gd name="connsiteY6" fmla="*/ 3284323 h 3286098"/>
              <a:gd name="connsiteX7" fmla="*/ 1032475 w 4135597"/>
              <a:gd name="connsiteY7" fmla="*/ 3282881 h 3286098"/>
              <a:gd name="connsiteX8" fmla="*/ 516238 w 4135597"/>
              <a:gd name="connsiteY8" fmla="*/ 2461440 h 3286098"/>
              <a:gd name="connsiteX9" fmla="*/ 0 w 4135597"/>
              <a:gd name="connsiteY9" fmla="*/ 1639639 h 3286098"/>
              <a:gd name="connsiteX10" fmla="*/ 519120 w 4135597"/>
              <a:gd name="connsiteY10" fmla="*/ 820000 h 328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5597" h="3286098">
                <a:moveTo>
                  <a:pt x="1038599" y="0"/>
                </a:moveTo>
                <a:lnTo>
                  <a:pt x="2073956" y="1802"/>
                </a:lnTo>
                <a:lnTo>
                  <a:pt x="3109673" y="3244"/>
                </a:lnTo>
                <a:lnTo>
                  <a:pt x="3625910" y="824685"/>
                </a:lnTo>
                <a:lnTo>
                  <a:pt x="4135597" y="1636625"/>
                </a:lnTo>
                <a:lnTo>
                  <a:pt x="3087357" y="3286098"/>
                </a:lnTo>
                <a:lnTo>
                  <a:pt x="2067832" y="3284323"/>
                </a:lnTo>
                <a:lnTo>
                  <a:pt x="1032475" y="3282881"/>
                </a:lnTo>
                <a:lnTo>
                  <a:pt x="516238" y="2461440"/>
                </a:lnTo>
                <a:lnTo>
                  <a:pt x="0" y="1639639"/>
                </a:lnTo>
                <a:lnTo>
                  <a:pt x="519120" y="820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Picture Placeholder 60"/>
          <p:cNvSpPr>
            <a:spLocks noGrp="1"/>
          </p:cNvSpPr>
          <p:nvPr>
            <p:ph type="pic" sz="quarter" idx="21"/>
          </p:nvPr>
        </p:nvSpPr>
        <p:spPr>
          <a:xfrm>
            <a:off x="7766570" y="2652714"/>
            <a:ext cx="3488805" cy="2768599"/>
          </a:xfrm>
          <a:custGeom>
            <a:avLst/>
            <a:gdLst>
              <a:gd name="connsiteX0" fmla="*/ 873233 w 3488805"/>
              <a:gd name="connsiteY0" fmla="*/ 0 h 2768599"/>
              <a:gd name="connsiteX1" fmla="*/ 1746051 w 3488805"/>
              <a:gd name="connsiteY1" fmla="*/ 1441 h 2768599"/>
              <a:gd name="connsiteX2" fmla="*/ 2618869 w 3488805"/>
              <a:gd name="connsiteY2" fmla="*/ 2522 h 2768599"/>
              <a:gd name="connsiteX3" fmla="*/ 3053657 w 3488805"/>
              <a:gd name="connsiteY3" fmla="*/ 694672 h 2768599"/>
              <a:gd name="connsiteX4" fmla="*/ 3488805 w 3488805"/>
              <a:gd name="connsiteY4" fmla="*/ 1386822 h 2768599"/>
              <a:gd name="connsiteX5" fmla="*/ 3051135 w 3488805"/>
              <a:gd name="connsiteY5" fmla="*/ 2077891 h 2768599"/>
              <a:gd name="connsiteX6" fmla="*/ 2859669 w 3488805"/>
              <a:gd name="connsiteY6" fmla="*/ 2380054 h 2768599"/>
              <a:gd name="connsiteX7" fmla="*/ 2612824 w 3488805"/>
              <a:gd name="connsiteY7" fmla="*/ 2768599 h 2768599"/>
              <a:gd name="connsiteX8" fmla="*/ 1741008 w 3488805"/>
              <a:gd name="connsiteY8" fmla="*/ 2767159 h 2768599"/>
              <a:gd name="connsiteX9" fmla="*/ 881581 w 3488805"/>
              <a:gd name="connsiteY9" fmla="*/ 2765740 h 2768599"/>
              <a:gd name="connsiteX10" fmla="*/ 0 w 3488805"/>
              <a:gd name="connsiteY10" fmla="*/ 1378093 h 2768599"/>
              <a:gd name="connsiteX11" fmla="*/ 435563 w 3488805"/>
              <a:gd name="connsiteY11" fmla="*/ 690709 h 276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88805" h="2768599">
                <a:moveTo>
                  <a:pt x="873233" y="0"/>
                </a:moveTo>
                <a:lnTo>
                  <a:pt x="1746051" y="1441"/>
                </a:lnTo>
                <a:lnTo>
                  <a:pt x="2618869" y="2522"/>
                </a:lnTo>
                <a:lnTo>
                  <a:pt x="3053657" y="694672"/>
                </a:lnTo>
                <a:lnTo>
                  <a:pt x="3488805" y="1386822"/>
                </a:lnTo>
                <a:lnTo>
                  <a:pt x="3051135" y="2077891"/>
                </a:lnTo>
                <a:lnTo>
                  <a:pt x="2859669" y="2380054"/>
                </a:lnTo>
                <a:lnTo>
                  <a:pt x="2612824" y="2768599"/>
                </a:lnTo>
                <a:lnTo>
                  <a:pt x="1741008" y="2767159"/>
                </a:lnTo>
                <a:lnTo>
                  <a:pt x="881581" y="2765740"/>
                </a:lnTo>
                <a:lnTo>
                  <a:pt x="0" y="1378093"/>
                </a:lnTo>
                <a:lnTo>
                  <a:pt x="435563" y="690709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97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7640" y="0"/>
            <a:ext cx="12199640" cy="5724000"/>
          </a:xfrm>
          <a:custGeom>
            <a:avLst/>
            <a:gdLst>
              <a:gd name="connsiteX0" fmla="*/ 0 w 12192000"/>
              <a:gd name="connsiteY0" fmla="*/ 0 h 5724000"/>
              <a:gd name="connsiteX1" fmla="*/ 481586 w 12192000"/>
              <a:gd name="connsiteY1" fmla="*/ 0 h 5724000"/>
              <a:gd name="connsiteX2" fmla="*/ 481586 w 12192000"/>
              <a:gd name="connsiteY2" fmla="*/ 84842 h 5724000"/>
              <a:gd name="connsiteX3" fmla="*/ 11710415 w 12192000"/>
              <a:gd name="connsiteY3" fmla="*/ 84842 h 5724000"/>
              <a:gd name="connsiteX4" fmla="*/ 11710415 w 12192000"/>
              <a:gd name="connsiteY4" fmla="*/ 0 h 5724000"/>
              <a:gd name="connsiteX5" fmla="*/ 12192000 w 12192000"/>
              <a:gd name="connsiteY5" fmla="*/ 0 h 5724000"/>
              <a:gd name="connsiteX6" fmla="*/ 12192000 w 12192000"/>
              <a:gd name="connsiteY6" fmla="*/ 5724000 h 5724000"/>
              <a:gd name="connsiteX7" fmla="*/ 0 w 12192000"/>
              <a:gd name="connsiteY7" fmla="*/ 5724000 h 57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4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724000"/>
                </a:lnTo>
                <a:lnTo>
                  <a:pt x="0" y="57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04019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498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2498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40921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91751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68413" y="3708976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68413" y="47620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286706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3381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746195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0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80700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9209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3413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1973963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394367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01858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43899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0716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4920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26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7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32086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0363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6113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664350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708976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7620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33261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8757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-7640" y="5830888"/>
            <a:ext cx="12199640" cy="1033462"/>
          </a:xfrm>
          <a:prstGeom prst="rect">
            <a:avLst/>
          </a:prstGeom>
          <a:solidFill>
            <a:srgbClr val="EEE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057A132A-EE62-4EF6-836E-42BE3A6C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D00FCBB-CFD8-4B46-8ED2-3A25E6A680E1}"/>
              </a:ext>
            </a:extLst>
          </p:cNvPr>
          <p:cNvSpPr>
            <a:spLocks/>
          </p:cNvSpPr>
          <p:nvPr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7A8D6E33-AA6D-4E16-9538-8388946EC1EE}"/>
              </a:ext>
            </a:extLst>
          </p:cNvPr>
          <p:cNvSpPr>
            <a:spLocks noEditPoints="1"/>
          </p:cNvSpPr>
          <p:nvPr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21BA347C-BEB6-484D-B877-40051727F69E}"/>
              </a:ext>
            </a:extLst>
          </p:cNvPr>
          <p:cNvSpPr>
            <a:spLocks/>
          </p:cNvSpPr>
          <p:nvPr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3AA08844-C7DD-45D7-B6B4-26B05B7A21A1}"/>
              </a:ext>
            </a:extLst>
          </p:cNvPr>
          <p:cNvSpPr>
            <a:spLocks noEditPoints="1"/>
          </p:cNvSpPr>
          <p:nvPr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id="{AB41D05D-8C75-4FF8-978D-AED98F15AE76}"/>
              </a:ext>
            </a:extLst>
          </p:cNvPr>
          <p:cNvSpPr>
            <a:spLocks noEditPoints="1"/>
          </p:cNvSpPr>
          <p:nvPr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B7B6B21D-C43E-42C8-8D39-4757339BC47B}"/>
              </a:ext>
            </a:extLst>
          </p:cNvPr>
          <p:cNvSpPr>
            <a:spLocks/>
          </p:cNvSpPr>
          <p:nvPr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5" name="Freeform 12">
            <a:extLst>
              <a:ext uri="{FF2B5EF4-FFF2-40B4-BE49-F238E27FC236}">
                <a16:creationId xmlns:a16="http://schemas.microsoft.com/office/drawing/2014/main" id="{49D41FDE-8808-42F0-BCC6-A3B57E8E8BFC}"/>
              </a:ext>
            </a:extLst>
          </p:cNvPr>
          <p:cNvSpPr>
            <a:spLocks noEditPoints="1"/>
          </p:cNvSpPr>
          <p:nvPr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9D7AD2FB-3B0C-4499-923C-A4B36A3ED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7" name="Freeform 14">
            <a:extLst>
              <a:ext uri="{FF2B5EF4-FFF2-40B4-BE49-F238E27FC236}">
                <a16:creationId xmlns:a16="http://schemas.microsoft.com/office/drawing/2014/main" id="{5F6DDF62-82A5-45B1-9DD5-95999D97CE1E}"/>
              </a:ext>
            </a:extLst>
          </p:cNvPr>
          <p:cNvSpPr>
            <a:spLocks/>
          </p:cNvSpPr>
          <p:nvPr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15">
            <a:extLst>
              <a:ext uri="{FF2B5EF4-FFF2-40B4-BE49-F238E27FC236}">
                <a16:creationId xmlns:a16="http://schemas.microsoft.com/office/drawing/2014/main" id="{FAECA5C9-8BD6-4184-9AD0-EFBD4110BCB2}"/>
              </a:ext>
            </a:extLst>
          </p:cNvPr>
          <p:cNvSpPr>
            <a:spLocks noEditPoints="1"/>
          </p:cNvSpPr>
          <p:nvPr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9" name="Freeform 16">
            <a:extLst>
              <a:ext uri="{FF2B5EF4-FFF2-40B4-BE49-F238E27FC236}">
                <a16:creationId xmlns:a16="http://schemas.microsoft.com/office/drawing/2014/main" id="{D53BED81-E3F0-4928-8700-C763850F61CD}"/>
              </a:ext>
            </a:extLst>
          </p:cNvPr>
          <p:cNvSpPr>
            <a:spLocks/>
          </p:cNvSpPr>
          <p:nvPr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17">
            <a:extLst>
              <a:ext uri="{FF2B5EF4-FFF2-40B4-BE49-F238E27FC236}">
                <a16:creationId xmlns:a16="http://schemas.microsoft.com/office/drawing/2014/main" id="{546BD642-A2BA-49A1-BBDA-48E77C0B0019}"/>
              </a:ext>
            </a:extLst>
          </p:cNvPr>
          <p:cNvSpPr>
            <a:spLocks noEditPoints="1"/>
          </p:cNvSpPr>
          <p:nvPr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7A0BC99E-3C8E-4EC2-BF7E-4B5D5F5C61EA}"/>
              </a:ext>
            </a:extLst>
          </p:cNvPr>
          <p:cNvSpPr>
            <a:spLocks/>
          </p:cNvSpPr>
          <p:nvPr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19">
            <a:extLst>
              <a:ext uri="{FF2B5EF4-FFF2-40B4-BE49-F238E27FC236}">
                <a16:creationId xmlns:a16="http://schemas.microsoft.com/office/drawing/2014/main" id="{936D61E2-43DA-4BFF-8DFA-EA08AD095441}"/>
              </a:ext>
            </a:extLst>
          </p:cNvPr>
          <p:cNvSpPr>
            <a:spLocks/>
          </p:cNvSpPr>
          <p:nvPr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89513ACF-C080-44AF-8B5F-4EB8FC86EF6D}"/>
              </a:ext>
            </a:extLst>
          </p:cNvPr>
          <p:cNvSpPr>
            <a:spLocks noEditPoints="1"/>
          </p:cNvSpPr>
          <p:nvPr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21">
            <a:extLst>
              <a:ext uri="{FF2B5EF4-FFF2-40B4-BE49-F238E27FC236}">
                <a16:creationId xmlns:a16="http://schemas.microsoft.com/office/drawing/2014/main" id="{F4AB69E3-8227-441E-8829-F6068A01BC3E}"/>
              </a:ext>
            </a:extLst>
          </p:cNvPr>
          <p:cNvSpPr>
            <a:spLocks noEditPoints="1"/>
          </p:cNvSpPr>
          <p:nvPr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5" name="Rectangle 22">
            <a:extLst>
              <a:ext uri="{FF2B5EF4-FFF2-40B4-BE49-F238E27FC236}">
                <a16:creationId xmlns:a16="http://schemas.microsoft.com/office/drawing/2014/main" id="{29E8B421-6E4B-4A11-B781-A392096E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23">
            <a:extLst>
              <a:ext uri="{FF2B5EF4-FFF2-40B4-BE49-F238E27FC236}">
                <a16:creationId xmlns:a16="http://schemas.microsoft.com/office/drawing/2014/main" id="{FE2895AD-DB20-43A7-B8DE-660115F2378C}"/>
              </a:ext>
            </a:extLst>
          </p:cNvPr>
          <p:cNvSpPr>
            <a:spLocks/>
          </p:cNvSpPr>
          <p:nvPr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7" name="Freeform 24">
            <a:extLst>
              <a:ext uri="{FF2B5EF4-FFF2-40B4-BE49-F238E27FC236}">
                <a16:creationId xmlns:a16="http://schemas.microsoft.com/office/drawing/2014/main" id="{85F5FF23-0DAA-483D-B8DF-A07BE9824EEE}"/>
              </a:ext>
            </a:extLst>
          </p:cNvPr>
          <p:cNvSpPr>
            <a:spLocks noEditPoints="1"/>
          </p:cNvSpPr>
          <p:nvPr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DD342A96-6F4F-4DF0-AC43-1D61B3C96EF3}"/>
              </a:ext>
            </a:extLst>
          </p:cNvPr>
          <p:cNvSpPr>
            <a:spLocks/>
          </p:cNvSpPr>
          <p:nvPr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9" name="Freeform 26">
            <a:extLst>
              <a:ext uri="{FF2B5EF4-FFF2-40B4-BE49-F238E27FC236}">
                <a16:creationId xmlns:a16="http://schemas.microsoft.com/office/drawing/2014/main" id="{F8DB1175-8CA1-46DB-AFFF-845A804598DE}"/>
              </a:ext>
            </a:extLst>
          </p:cNvPr>
          <p:cNvSpPr>
            <a:spLocks/>
          </p:cNvSpPr>
          <p:nvPr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27">
            <a:extLst>
              <a:ext uri="{FF2B5EF4-FFF2-40B4-BE49-F238E27FC236}">
                <a16:creationId xmlns:a16="http://schemas.microsoft.com/office/drawing/2014/main" id="{D7B93D28-229B-4719-996F-699F854D1FC1}"/>
              </a:ext>
            </a:extLst>
          </p:cNvPr>
          <p:cNvSpPr>
            <a:spLocks noEditPoints="1"/>
          </p:cNvSpPr>
          <p:nvPr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1" name="Freeform 28">
            <a:extLst>
              <a:ext uri="{FF2B5EF4-FFF2-40B4-BE49-F238E27FC236}">
                <a16:creationId xmlns:a16="http://schemas.microsoft.com/office/drawing/2014/main" id="{E1A3935F-0093-477E-9DE6-1546BDC2D966}"/>
              </a:ext>
            </a:extLst>
          </p:cNvPr>
          <p:cNvSpPr>
            <a:spLocks/>
          </p:cNvSpPr>
          <p:nvPr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29">
            <a:extLst>
              <a:ext uri="{FF2B5EF4-FFF2-40B4-BE49-F238E27FC236}">
                <a16:creationId xmlns:a16="http://schemas.microsoft.com/office/drawing/2014/main" id="{22990282-F08E-4A3C-BE5C-79CD7F99B168}"/>
              </a:ext>
            </a:extLst>
          </p:cNvPr>
          <p:cNvSpPr>
            <a:spLocks noEditPoints="1"/>
          </p:cNvSpPr>
          <p:nvPr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3" name="Freeform 30">
            <a:extLst>
              <a:ext uri="{FF2B5EF4-FFF2-40B4-BE49-F238E27FC236}">
                <a16:creationId xmlns:a16="http://schemas.microsoft.com/office/drawing/2014/main" id="{FE168FB4-F777-452C-A36E-8C77BF49C666}"/>
              </a:ext>
            </a:extLst>
          </p:cNvPr>
          <p:cNvSpPr>
            <a:spLocks/>
          </p:cNvSpPr>
          <p:nvPr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Freeform 31">
            <a:extLst>
              <a:ext uri="{FF2B5EF4-FFF2-40B4-BE49-F238E27FC236}">
                <a16:creationId xmlns:a16="http://schemas.microsoft.com/office/drawing/2014/main" id="{13CF7E99-20B3-4A59-92A0-373307151C22}"/>
              </a:ext>
            </a:extLst>
          </p:cNvPr>
          <p:cNvSpPr>
            <a:spLocks/>
          </p:cNvSpPr>
          <p:nvPr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5" name="Freeform 32">
            <a:extLst>
              <a:ext uri="{FF2B5EF4-FFF2-40B4-BE49-F238E27FC236}">
                <a16:creationId xmlns:a16="http://schemas.microsoft.com/office/drawing/2014/main" id="{5C2F6EAC-63CA-4E85-B1C8-EA18A76F2C87}"/>
              </a:ext>
            </a:extLst>
          </p:cNvPr>
          <p:cNvSpPr>
            <a:spLocks/>
          </p:cNvSpPr>
          <p:nvPr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3">
            <a:extLst>
              <a:ext uri="{FF2B5EF4-FFF2-40B4-BE49-F238E27FC236}">
                <a16:creationId xmlns:a16="http://schemas.microsoft.com/office/drawing/2014/main" id="{8FDA61C7-C9ED-4467-9D0A-B4BDB368B420}"/>
              </a:ext>
            </a:extLst>
          </p:cNvPr>
          <p:cNvSpPr>
            <a:spLocks noEditPoints="1"/>
          </p:cNvSpPr>
          <p:nvPr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7" name="Freeform 34">
            <a:extLst>
              <a:ext uri="{FF2B5EF4-FFF2-40B4-BE49-F238E27FC236}">
                <a16:creationId xmlns:a16="http://schemas.microsoft.com/office/drawing/2014/main" id="{9E646A8B-93BF-40AD-A14C-80B579C1295D}"/>
              </a:ext>
            </a:extLst>
          </p:cNvPr>
          <p:cNvSpPr>
            <a:spLocks/>
          </p:cNvSpPr>
          <p:nvPr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35">
            <a:extLst>
              <a:ext uri="{FF2B5EF4-FFF2-40B4-BE49-F238E27FC236}">
                <a16:creationId xmlns:a16="http://schemas.microsoft.com/office/drawing/2014/main" id="{F228314B-95BC-4CFE-B470-0B165D5BA27B}"/>
              </a:ext>
            </a:extLst>
          </p:cNvPr>
          <p:cNvSpPr>
            <a:spLocks/>
          </p:cNvSpPr>
          <p:nvPr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8970C6A0-C04A-4267-B483-FE8D5BC22D42}"/>
              </a:ext>
            </a:extLst>
          </p:cNvPr>
          <p:cNvSpPr>
            <a:spLocks/>
          </p:cNvSpPr>
          <p:nvPr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0" name="Freeform 37">
            <a:extLst>
              <a:ext uri="{FF2B5EF4-FFF2-40B4-BE49-F238E27FC236}">
                <a16:creationId xmlns:a16="http://schemas.microsoft.com/office/drawing/2014/main" id="{0662378E-8A02-459F-B061-2A8EA1C920B5}"/>
              </a:ext>
            </a:extLst>
          </p:cNvPr>
          <p:cNvSpPr>
            <a:spLocks noEditPoints="1"/>
          </p:cNvSpPr>
          <p:nvPr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1" name="Rectangle 38">
            <a:extLst>
              <a:ext uri="{FF2B5EF4-FFF2-40B4-BE49-F238E27FC236}">
                <a16:creationId xmlns:a16="http://schemas.microsoft.com/office/drawing/2014/main" id="{F0934462-E779-4CB2-BC44-164FC4F62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2" name="Freeform 39">
            <a:extLst>
              <a:ext uri="{FF2B5EF4-FFF2-40B4-BE49-F238E27FC236}">
                <a16:creationId xmlns:a16="http://schemas.microsoft.com/office/drawing/2014/main" id="{1AE2BD9F-24DF-44EB-9DDA-01E810FE3618}"/>
              </a:ext>
            </a:extLst>
          </p:cNvPr>
          <p:cNvSpPr>
            <a:spLocks/>
          </p:cNvSpPr>
          <p:nvPr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FBD6AD4F-0EFA-4F07-90E4-82E87E6DE1A0}"/>
              </a:ext>
            </a:extLst>
          </p:cNvPr>
          <p:cNvSpPr>
            <a:spLocks/>
          </p:cNvSpPr>
          <p:nvPr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51B9B-4081-4512-9EFE-BD3C25A4B094}"/>
              </a:ext>
            </a:extLst>
          </p:cNvPr>
          <p:cNvSpPr/>
          <p:nvPr userDrawn="1"/>
        </p:nvSpPr>
        <p:spPr>
          <a:xfrm>
            <a:off x="481586" y="0"/>
            <a:ext cx="11228829" cy="90000"/>
          </a:xfrm>
          <a:prstGeom prst="rect">
            <a:avLst/>
          </a:prstGeom>
          <a:solidFill>
            <a:srgbClr val="5D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157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  <p:sldLayoutId id="2147484263" r:id="rId13"/>
    <p:sldLayoutId id="2147484264" r:id="rId14"/>
    <p:sldLayoutId id="2147484265" r:id="rId15"/>
    <p:sldLayoutId id="2147484266" r:id="rId16"/>
    <p:sldLayoutId id="2147484267" r:id="rId17"/>
    <p:sldLayoutId id="2147484268" r:id="rId18"/>
    <p:sldLayoutId id="2147484269" r:id="rId19"/>
    <p:sldLayoutId id="2147484270" r:id="rId20"/>
    <p:sldLayoutId id="2147484271" r:id="rId21"/>
    <p:sldLayoutId id="2147484272" r:id="rId22"/>
    <p:sldLayoutId id="2147484273" r:id="rId23"/>
    <p:sldLayoutId id="2147484274" r:id="rId24"/>
    <p:sldLayoutId id="2147484275" r:id="rId25"/>
    <p:sldLayoutId id="214748427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B4B4B"/>
          </a:solidFill>
          <a:latin typeface="PT Sans 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FB10F"/>
        </a:buClr>
        <a:buSzPct val="120000"/>
        <a:buFont typeface="Arial" panose="020B0604020202020204" pitchFamily="34" charset="0"/>
        <a:buChar char="•"/>
        <a:defRPr sz="2000" kern="1200">
          <a:solidFill>
            <a:srgbClr val="4B4B4B"/>
          </a:solidFill>
          <a:latin typeface="PT Sans 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PT Sans" panose="020B0503020203020204" pitchFamily="34" charset="0"/>
        <a:buChar char="›"/>
        <a:defRPr sz="1800" kern="1200">
          <a:solidFill>
            <a:srgbClr val="4B4B4B"/>
          </a:solidFill>
          <a:latin typeface="PT Sans 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700" kern="1200">
          <a:solidFill>
            <a:srgbClr val="4B4B4B"/>
          </a:solidFill>
          <a:latin typeface="PT Sans 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Wingdings" panose="05000000000000000000" pitchFamily="2" charset="2"/>
        <a:buChar char="ü"/>
        <a:defRPr sz="1600" kern="1200">
          <a:solidFill>
            <a:srgbClr val="4B4B4B"/>
          </a:solidFill>
          <a:latin typeface="PT Sans 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500" kern="1200">
          <a:solidFill>
            <a:srgbClr val="4B4B4B"/>
          </a:solidFill>
          <a:latin typeface="PT Sans 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Investing &amp; Personal Financial Planning</a:t>
            </a:r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People Invest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7951781" cy="1691056"/>
          </a:xfrm>
        </p:spPr>
        <p:txBody>
          <a:bodyPr/>
          <a:lstStyle/>
          <a:p>
            <a:r>
              <a:rPr lang="en-US" dirty="0"/>
              <a:t>Why People Invest</a:t>
            </a:r>
          </a:p>
        </p:txBody>
      </p:sp>
    </p:spTree>
    <p:extLst>
      <p:ext uri="{BB962C8B-B14F-4D97-AF65-F5344CB8AC3E}">
        <p14:creationId xmlns:p14="http://schemas.microsoft.com/office/powerpoint/2010/main" val="81815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People Invest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9B2BCE8-52A2-4201-8E35-7E263CC61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65" y="657818"/>
            <a:ext cx="9888071" cy="48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People Invest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/>
              <a:t>Why People Decide to Learn About Investing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7" y="1149852"/>
            <a:ext cx="6225991" cy="4514317"/>
          </a:xfrm>
        </p:spPr>
        <p:txBody>
          <a:bodyPr/>
          <a:lstStyle/>
          <a:p>
            <a:r>
              <a:rPr lang="en-US" dirty="0"/>
              <a:t>To become financially secure</a:t>
            </a:r>
          </a:p>
          <a:p>
            <a:r>
              <a:rPr lang="en-US" dirty="0"/>
              <a:t>Social Security and Medicare may not be available</a:t>
            </a:r>
          </a:p>
          <a:p>
            <a:r>
              <a:rPr lang="en-US" dirty="0"/>
              <a:t>To keep up with inflation</a:t>
            </a:r>
          </a:p>
          <a:p>
            <a:r>
              <a:rPr lang="en-US" dirty="0"/>
              <a:t>To achieve financial freedom</a:t>
            </a:r>
          </a:p>
          <a:p>
            <a:r>
              <a:rPr lang="en-US" dirty="0"/>
              <a:t>Gets your money working for you, rather than you having to work for every dollar</a:t>
            </a:r>
          </a:p>
        </p:txBody>
      </p:sp>
    </p:spTree>
    <p:extLst>
      <p:ext uri="{BB962C8B-B14F-4D97-AF65-F5344CB8AC3E}">
        <p14:creationId xmlns:p14="http://schemas.microsoft.com/office/powerpoint/2010/main" val="88254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Common Reasons to Invest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Be able to live desired lifestyle</a:t>
            </a:r>
          </a:p>
          <a:p>
            <a:r>
              <a:rPr lang="en-US" dirty="0"/>
              <a:t>Take care of family</a:t>
            </a:r>
          </a:p>
          <a:p>
            <a:r>
              <a:rPr lang="en-US" dirty="0"/>
              <a:t>Feel secure and independent</a:t>
            </a:r>
          </a:p>
          <a:p>
            <a:r>
              <a:rPr lang="en-US" dirty="0"/>
              <a:t>Rid yourself of worry and stress</a:t>
            </a:r>
          </a:p>
          <a:p>
            <a:r>
              <a:rPr lang="en-US" dirty="0"/>
              <a:t>Make a difference in the world</a:t>
            </a:r>
          </a:p>
          <a:p>
            <a:r>
              <a:rPr lang="en-US" dirty="0"/>
              <a:t>Purchase things like toys and travel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1" r="1097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People Invest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</p:spTree>
    <p:extLst>
      <p:ext uri="{BB962C8B-B14F-4D97-AF65-F5344CB8AC3E}">
        <p14:creationId xmlns:p14="http://schemas.microsoft.com/office/powerpoint/2010/main" val="254584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Financial Independence Goal Barometers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Cash Flow </a:t>
            </a:r>
          </a:p>
          <a:p>
            <a:pPr lvl="1"/>
            <a:r>
              <a:rPr lang="en-US" dirty="0"/>
              <a:t>Difference between money coming in and cash going out in an accounting period</a:t>
            </a:r>
          </a:p>
          <a:p>
            <a:r>
              <a:rPr lang="en-US" dirty="0"/>
              <a:t>Strive to have ‘positive cash flow’</a:t>
            </a:r>
          </a:p>
          <a:p>
            <a:r>
              <a:rPr lang="en-US" dirty="0"/>
              <a:t>Net Worth</a:t>
            </a:r>
          </a:p>
          <a:p>
            <a:pPr lvl="1"/>
            <a:r>
              <a:rPr lang="en-US" dirty="0"/>
              <a:t>The measure of your net economic position; the difference between your assets and your liabilities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People Invest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7" r="14125"/>
          <a:stretch/>
        </p:blipFill>
        <p:spPr/>
      </p:pic>
    </p:spTree>
    <p:extLst>
      <p:ext uri="{BB962C8B-B14F-4D97-AF65-F5344CB8AC3E}">
        <p14:creationId xmlns:p14="http://schemas.microsoft.com/office/powerpoint/2010/main" val="263421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7951781" cy="1691056"/>
          </a:xfrm>
        </p:spPr>
        <p:txBody>
          <a:bodyPr/>
          <a:lstStyle/>
          <a:p>
            <a:r>
              <a:rPr lang="en-US" dirty="0"/>
              <a:t>Investment Risk</a:t>
            </a:r>
          </a:p>
        </p:txBody>
      </p:sp>
    </p:spTree>
    <p:extLst>
      <p:ext uri="{BB962C8B-B14F-4D97-AF65-F5344CB8AC3E}">
        <p14:creationId xmlns:p14="http://schemas.microsoft.com/office/powerpoint/2010/main" val="3397674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82600BFF-5ADA-4348-A9DB-E6F5F037A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161" y="152400"/>
            <a:ext cx="8785679" cy="554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5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/>
              <a:t>What Is Risk?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728450" cy="4514317"/>
          </a:xfrm>
        </p:spPr>
        <p:txBody>
          <a:bodyPr/>
          <a:lstStyle/>
          <a:p>
            <a:r>
              <a:rPr lang="en-US" dirty="0"/>
              <a:t>The chance that an investment will not go as planned</a:t>
            </a:r>
          </a:p>
          <a:p>
            <a:r>
              <a:rPr lang="en-US" dirty="0"/>
              <a:t>You may lose money</a:t>
            </a:r>
          </a:p>
          <a:p>
            <a:r>
              <a:rPr lang="en-US" dirty="0"/>
              <a:t>You may get stuck in an investment and miss out on other opportunities</a:t>
            </a:r>
          </a:p>
          <a:p>
            <a:r>
              <a:rPr lang="en-US" dirty="0"/>
              <a:t>Risk typically increases earning potential:</a:t>
            </a:r>
          </a:p>
          <a:p>
            <a:pPr lvl="1"/>
            <a:r>
              <a:rPr lang="en-US" dirty="0"/>
              <a:t>Low risk offers lower returns</a:t>
            </a:r>
          </a:p>
          <a:p>
            <a:pPr lvl="1"/>
            <a:r>
              <a:rPr lang="en-US" dirty="0"/>
              <a:t>High risk usually has potential for higher returns</a:t>
            </a:r>
          </a:p>
        </p:txBody>
      </p:sp>
    </p:spTree>
    <p:extLst>
      <p:ext uri="{BB962C8B-B14F-4D97-AF65-F5344CB8AC3E}">
        <p14:creationId xmlns:p14="http://schemas.microsoft.com/office/powerpoint/2010/main" val="749710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5" name="Picture 4" descr="A picture containing scene, room, gambling house&#10;&#10;Description automatically generated">
            <a:extLst>
              <a:ext uri="{FF2B5EF4-FFF2-40B4-BE49-F238E27FC236}">
                <a16:creationId xmlns:a16="http://schemas.microsoft.com/office/drawing/2014/main" id="{2E7144B0-71B1-47BF-A0DB-1CED71739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92" y="544170"/>
            <a:ext cx="9010616" cy="500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9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Risk Tolerance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26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Different for each person</a:t>
            </a:r>
          </a:p>
          <a:p>
            <a:r>
              <a:rPr lang="en-US" dirty="0"/>
              <a:t>Consider your financial goals, age, family status, and current financial situation</a:t>
            </a:r>
          </a:p>
          <a:p>
            <a:r>
              <a:rPr lang="en-US" dirty="0"/>
              <a:t>Never invest money you cannot afford to lose</a:t>
            </a:r>
          </a:p>
          <a:p>
            <a:r>
              <a:rPr lang="en-US" dirty="0"/>
              <a:t>Plan and consult with your team to help minimize risk</a:t>
            </a:r>
          </a:p>
          <a:p>
            <a:r>
              <a:rPr lang="en-US" dirty="0"/>
              <a:t>Investing is a marathon, not a sprint – you should be in it for the long-term</a:t>
            </a:r>
          </a:p>
          <a:p>
            <a:r>
              <a:rPr lang="en-US" dirty="0"/>
              <a:t>Continue to gain knowledge and manage risk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</p:spTree>
    <p:extLst>
      <p:ext uri="{BB962C8B-B14F-4D97-AF65-F5344CB8AC3E}">
        <p14:creationId xmlns:p14="http://schemas.microsoft.com/office/powerpoint/2010/main" val="2297575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Common Types Of Risk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A8D595-75FD-49AB-ACDD-7B183FB01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015" y="361949"/>
            <a:ext cx="2515077" cy="51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76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Reduce Risk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Investment Risk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6" name="Picture 5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D98481F3-D0BA-41C8-A4B1-8F4D06AA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011" y="266700"/>
            <a:ext cx="2511085" cy="536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90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9538534" cy="1691056"/>
          </a:xfrm>
        </p:spPr>
        <p:txBody>
          <a:bodyPr/>
          <a:lstStyle/>
          <a:p>
            <a:r>
              <a:rPr lang="en-US" dirty="0"/>
              <a:t>Identifying Your Future Needs</a:t>
            </a:r>
          </a:p>
        </p:txBody>
      </p:sp>
    </p:spTree>
    <p:extLst>
      <p:ext uri="{BB962C8B-B14F-4D97-AF65-F5344CB8AC3E}">
        <p14:creationId xmlns:p14="http://schemas.microsoft.com/office/powerpoint/2010/main" val="3929039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6FD6CF27-5FB8-414F-8BFD-DEE3BCEBE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169" y="332846"/>
            <a:ext cx="9333663" cy="52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38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Steps To Creating A Future Budget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3" r="11633"/>
          <a:stretch>
            <a:fillRect/>
          </a:stretch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7" r="7747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Estimate your future income: work, SSI, pension, IRAs, 401(k)</a:t>
            </a:r>
          </a:p>
          <a:p>
            <a:r>
              <a:rPr lang="en-US" dirty="0"/>
              <a:t>Plan your savings: at least 10% of your income set aside for the long-term</a:t>
            </a:r>
          </a:p>
          <a:p>
            <a:r>
              <a:rPr lang="en-US" dirty="0"/>
              <a:t>Estimate your future expenses</a:t>
            </a:r>
          </a:p>
          <a:p>
            <a:r>
              <a:rPr lang="en-US" dirty="0"/>
              <a:t>Account for inflation in your estimates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7" r="123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187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Steps To Create Your Future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40A334B-DE63-4FDC-A2E1-B8E4433E7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881" y="226950"/>
            <a:ext cx="3059933" cy="55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92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/>
              <a:t>What Can A Dollar Buy?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7" y="1149852"/>
            <a:ext cx="9949545" cy="4514317"/>
          </a:xfrm>
        </p:spPr>
        <p:txBody>
          <a:bodyPr/>
          <a:lstStyle/>
          <a:p>
            <a:r>
              <a:rPr lang="en-US" dirty="0"/>
              <a:t>1930s – full meal at an upscale restaurant</a:t>
            </a:r>
          </a:p>
          <a:p>
            <a:r>
              <a:rPr lang="en-US" dirty="0"/>
              <a:t>1940s – 20 bottles of Coke</a:t>
            </a:r>
          </a:p>
          <a:p>
            <a:r>
              <a:rPr lang="en-US" dirty="0"/>
              <a:t>1950s – four gallons of gas</a:t>
            </a:r>
          </a:p>
          <a:p>
            <a:r>
              <a:rPr lang="en-US" dirty="0"/>
              <a:t>1960s – movie ticket, popcorn, candy bar</a:t>
            </a:r>
          </a:p>
          <a:p>
            <a:r>
              <a:rPr lang="en-US" dirty="0"/>
              <a:t>1970s – two dozen eggs</a:t>
            </a:r>
          </a:p>
          <a:p>
            <a:r>
              <a:rPr lang="en-US" dirty="0"/>
              <a:t>1980s – two loaves of bread</a:t>
            </a:r>
          </a:p>
          <a:p>
            <a:r>
              <a:rPr lang="en-US" dirty="0"/>
              <a:t>1990s – a half-gallon of milk</a:t>
            </a:r>
          </a:p>
          <a:p>
            <a:r>
              <a:rPr lang="en-US" dirty="0"/>
              <a:t>2000s – one fast-food hamburger</a:t>
            </a:r>
          </a:p>
          <a:p>
            <a:r>
              <a:rPr lang="en-US" dirty="0"/>
              <a:t>2010s – one song download from iTunes</a:t>
            </a:r>
          </a:p>
        </p:txBody>
      </p:sp>
    </p:spTree>
    <p:extLst>
      <p:ext uri="{BB962C8B-B14F-4D97-AF65-F5344CB8AC3E}">
        <p14:creationId xmlns:p14="http://schemas.microsoft.com/office/powerpoint/2010/main" val="556015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Accounting For Inflation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0" r="892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Inflation affects your money’s purchasing power over time</a:t>
            </a:r>
          </a:p>
          <a:p>
            <a:r>
              <a:rPr lang="en-US" dirty="0"/>
              <a:t>Historical annual average inflation is about 3%</a:t>
            </a:r>
          </a:p>
          <a:p>
            <a:r>
              <a:rPr lang="en-US" dirty="0"/>
              <a:t>So each year, your money loses 3% of its value</a:t>
            </a:r>
          </a:p>
          <a:p>
            <a:r>
              <a:rPr lang="en-US" dirty="0"/>
              <a:t>Creating a future budget that accounts for inflation helps you reach your long-term financial and lifestyle goals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Your Future Needs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Investing</a:t>
            </a:r>
          </a:p>
        </p:txBody>
      </p:sp>
    </p:spTree>
    <p:extLst>
      <p:ext uri="{BB962C8B-B14F-4D97-AF65-F5344CB8AC3E}">
        <p14:creationId xmlns:p14="http://schemas.microsoft.com/office/powerpoint/2010/main" val="2036847371"/>
      </p:ext>
    </p:extLst>
  </p:cSld>
  <p:clrMapOvr>
    <a:masterClrMapping/>
  </p:clrMapOvr>
</p:sld>
</file>

<file path=ppt/theme/theme1.xml><?xml version="1.0" encoding="utf-8"?>
<a:theme xmlns:a="http://schemas.openxmlformats.org/drawingml/2006/main" name="Final templat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07594B68-03F9-49D5-A663-1BB787426E70}" vid="{EE091824-634F-4C2A-AD8D-ED8B9B285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497</Words>
  <Application>Microsoft Office PowerPoint</Application>
  <PresentationFormat>Widescreen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PT Sans</vt:lpstr>
      <vt:lpstr>PT Sans</vt:lpstr>
      <vt:lpstr>PT Sans </vt:lpstr>
      <vt:lpstr>Wingdings</vt:lpstr>
      <vt:lpstr>Final template2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Nikki Hendricks</cp:lastModifiedBy>
  <cp:revision>47</cp:revision>
  <dcterms:created xsi:type="dcterms:W3CDTF">2019-04-09T11:08:42Z</dcterms:created>
  <dcterms:modified xsi:type="dcterms:W3CDTF">2021-05-27T22:26:43Z</dcterms:modified>
</cp:coreProperties>
</file>